
<file path=[Content_Types].xml><?xml version="1.0" encoding="utf-8"?>
<Types xmlns="http://schemas.openxmlformats.org/package/2006/content-types">
  <Default Extension="xml" ContentType="application/xml"/>
  <Default Extension="wmv" ContentType="video/unknown"/>
  <Default Extension="jpe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 id="2147483727" r:id="rId5"/>
  </p:sldMasterIdLst>
  <p:notesMasterIdLst>
    <p:notesMasterId r:id="rId51"/>
  </p:notesMasterIdLst>
  <p:sldIdLst>
    <p:sldId id="256" r:id="rId6"/>
    <p:sldId id="313" r:id="rId7"/>
    <p:sldId id="308" r:id="rId8"/>
    <p:sldId id="507" r:id="rId9"/>
    <p:sldId id="414" r:id="rId10"/>
    <p:sldId id="1467" r:id="rId11"/>
    <p:sldId id="345" r:id="rId12"/>
    <p:sldId id="1697" r:id="rId13"/>
    <p:sldId id="1717" r:id="rId14"/>
    <p:sldId id="1718" r:id="rId15"/>
    <p:sldId id="1719" r:id="rId16"/>
    <p:sldId id="1740" r:id="rId17"/>
    <p:sldId id="1724" r:id="rId18"/>
    <p:sldId id="1714" r:id="rId19"/>
    <p:sldId id="1721" r:id="rId20"/>
    <p:sldId id="358" r:id="rId21"/>
    <p:sldId id="1698" r:id="rId22"/>
    <p:sldId id="1574" r:id="rId23"/>
    <p:sldId id="1703" r:id="rId24"/>
    <p:sldId id="1726" r:id="rId25"/>
    <p:sldId id="1388" r:id="rId26"/>
    <p:sldId id="1571" r:id="rId27"/>
    <p:sldId id="1434" r:id="rId28"/>
    <p:sldId id="1390" r:id="rId29"/>
    <p:sldId id="1416" r:id="rId30"/>
    <p:sldId id="1576" r:id="rId31"/>
    <p:sldId id="1570" r:id="rId32"/>
    <p:sldId id="1579" r:id="rId33"/>
    <p:sldId id="1577" r:id="rId34"/>
    <p:sldId id="1421" r:id="rId35"/>
    <p:sldId id="1265" r:id="rId36"/>
    <p:sldId id="1375" r:id="rId37"/>
    <p:sldId id="1741" r:id="rId38"/>
    <p:sldId id="1742" r:id="rId39"/>
    <p:sldId id="1743" r:id="rId40"/>
    <p:sldId id="1744" r:id="rId41"/>
    <p:sldId id="1745" r:id="rId42"/>
    <p:sldId id="1746" r:id="rId43"/>
    <p:sldId id="1747" r:id="rId44"/>
    <p:sldId id="1748" r:id="rId45"/>
    <p:sldId id="1420" r:id="rId46"/>
    <p:sldId id="1450" r:id="rId47"/>
    <p:sldId id="1389" r:id="rId48"/>
    <p:sldId id="1370" r:id="rId49"/>
    <p:sldId id="401" r:id="rId50"/>
  </p:sldIdLst>
  <p:sldSz cx="9144000" cy="6858000" type="screen4x3"/>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888" userDrawn="1">
          <p15:clr>
            <a:srgbClr val="A4A3A4"/>
          </p15:clr>
        </p15:guide>
        <p15:guide id="2" orient="horz" pos="288">
          <p15:clr>
            <a:srgbClr val="A4A3A4"/>
          </p15:clr>
        </p15:guide>
        <p15:guide id="3" orient="horz" pos="792" userDrawn="1">
          <p15:clr>
            <a:srgbClr val="A4A3A4"/>
          </p15:clr>
        </p15:guide>
        <p15:guide id="4" orient="horz" pos="1488" userDrawn="1">
          <p15:clr>
            <a:srgbClr val="A4A3A4"/>
          </p15:clr>
        </p15:guide>
        <p15:guide id="5" pos="4320">
          <p15:clr>
            <a:srgbClr val="A4A3A4"/>
          </p15:clr>
        </p15:guide>
        <p15:guide id="6" pos="360" userDrawn="1">
          <p15:clr>
            <a:srgbClr val="A4A3A4"/>
          </p15:clr>
        </p15:guide>
        <p15:guide id="7" pos="5472">
          <p15:clr>
            <a:srgbClr val="A4A3A4"/>
          </p15:clr>
        </p15:guide>
        <p15:guide id="8"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Shuga" initials="TS" lastIdx="124" clrIdx="0">
    <p:extLst/>
  </p:cmAuthor>
  <p:cmAuthor id="2" name="Dorothy McDuffie" initials="DM" lastIdx="68" clrIdx="1">
    <p:extLst/>
  </p:cmAuthor>
  <p:cmAuthor id="3" name="Benjamin Lacar" initials="BL" lastIdx="21" clrIdx="2">
    <p:extLst/>
  </p:cmAuthor>
  <p:cmAuthor id="4" name="Gina Palmer" initials="GP" lastIdx="43" clrIdx="3">
    <p:extLst/>
  </p:cmAuthor>
  <p:cmAuthor id="5" name="Michaeline Bunting" initials="MB" lastIdx="1" clrIdx="4">
    <p:extLst/>
  </p:cmAuthor>
  <p:cmAuthor id="6" name="Michaeline Bunting" initials="MB [2]" lastIdx="1" clrIdx="5">
    <p:extLst/>
  </p:cmAuthor>
  <p:cmAuthor id="7" name="Michaeline Bunting" initials="MB [3]" lastIdx="1" clrIdx="6">
    <p:extLst/>
  </p:cmAuthor>
  <p:cmAuthor id="8" name="Michaeline Bunting" initials="MB [4]" lastIdx="1" clrIdx="7">
    <p:extLst/>
  </p:cmAuthor>
  <p:cmAuthor id="9" name="Michaeline Bunting" initials="MB [5]" lastIdx="1" clrIdx="8">
    <p:extLst/>
  </p:cmAuthor>
  <p:cmAuthor id="10" name="Michaeline Bunting" initials="MB [6]" lastIdx="1" clrIdx="9">
    <p:extLst/>
  </p:cmAuthor>
  <p:cmAuthor id="11" name="Michaeline Bunting" initials="MB [7]" lastIdx="1" clrIdx="10">
    <p:extLst/>
  </p:cmAuthor>
  <p:cmAuthor id="12" name="Michaeline Bunting" initials="MB [8]" lastIdx="1" clrIdx="11">
    <p:extLst/>
  </p:cmAuthor>
  <p:cmAuthor id="13" name="Michaeline Bunting" initials="MB [9]" lastIdx="1" clrIdx="1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0080"/>
    <a:srgbClr val="DD1B1B"/>
    <a:srgbClr val="002680"/>
    <a:srgbClr val="005500"/>
    <a:srgbClr val="97D700"/>
    <a:srgbClr val="D90000"/>
    <a:srgbClr val="FFAA00"/>
    <a:srgbClr val="00BFBF"/>
    <a:srgbClr val="005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79601" autoAdjust="0"/>
  </p:normalViewPr>
  <p:slideViewPr>
    <p:cSldViewPr snapToGrid="0">
      <p:cViewPr varScale="1">
        <p:scale>
          <a:sx n="76" d="100"/>
          <a:sy n="76" d="100"/>
        </p:scale>
        <p:origin x="-2392" y="-96"/>
      </p:cViewPr>
      <p:guideLst>
        <p:guide orient="horz" pos="3888"/>
        <p:guide orient="horz" pos="288"/>
        <p:guide orient="horz" pos="792"/>
        <p:guide orient="horz" pos="1488"/>
        <p:guide pos="4320"/>
        <p:guide pos="360"/>
        <p:guide pos="5472"/>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tags" Target="tags/tag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04A53-547F-A947-A710-C14ACB433FFD}" type="datetimeFigureOut">
              <a:rPr lang="en-US" smtClean="0"/>
              <a:t>7/13/19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E9B3F-1777-9843-B627-77768BA0358E}" type="slidenum">
              <a:rPr lang="en-US" smtClean="0"/>
              <a:t>‹#›</a:t>
            </a:fld>
            <a:endParaRPr lang="en-US" dirty="0"/>
          </a:p>
        </p:txBody>
      </p:sp>
    </p:spTree>
    <p:extLst>
      <p:ext uri="{BB962C8B-B14F-4D97-AF65-F5344CB8AC3E}">
        <p14:creationId xmlns:p14="http://schemas.microsoft.com/office/powerpoint/2010/main" val="35401911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www.ncbi.nlm.nih.gov/pmc/articles/PMC5376499/"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37 trillion cells in the body, but only ~250 known cell types. Large scale single-cell</a:t>
            </a:r>
            <a:r>
              <a:rPr lang="en-US" baseline="0" dirty="0"/>
              <a:t> studies are the only way to accurately identify all the types of cells in a tissue</a:t>
            </a:r>
          </a:p>
          <a:p>
            <a:endParaRPr lang="en-US" baseline="0" dirty="0"/>
          </a:p>
          <a:p>
            <a:r>
              <a:rPr lang="en-US" baseline="0" dirty="0"/>
              <a:t>ONLY single-cell can make sense of the heterogeneity</a:t>
            </a:r>
            <a:endParaRPr lang="en-US" dirty="0"/>
          </a:p>
        </p:txBody>
      </p:sp>
      <p:sp>
        <p:nvSpPr>
          <p:cNvPr id="4" name="Slide Number Placeholder 3"/>
          <p:cNvSpPr>
            <a:spLocks noGrp="1"/>
          </p:cNvSpPr>
          <p:nvPr>
            <p:ph type="sldNum" sz="quarter" idx="10"/>
          </p:nvPr>
        </p:nvSpPr>
        <p:spPr/>
        <p:txBody>
          <a:bodyPr/>
          <a:lstStyle/>
          <a:p>
            <a:fld id="{E399724E-CDBA-4287-A5A9-D8446B5974CB}" type="slidenum">
              <a:rPr lang="en-US" smtClean="0"/>
              <a:pPr/>
              <a:t>6</a:t>
            </a:fld>
            <a:endParaRPr lang="en-US" dirty="0"/>
          </a:p>
        </p:txBody>
      </p:sp>
    </p:spTree>
    <p:extLst>
      <p:ext uri="{BB962C8B-B14F-4D97-AF65-F5344CB8AC3E}">
        <p14:creationId xmlns:p14="http://schemas.microsoft.com/office/powerpoint/2010/main" val="186191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40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636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901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reference,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403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K562 cells approach 9-10,000 genes with the latest TR chemistry.</a:t>
            </a:r>
          </a:p>
          <a:p>
            <a:r>
              <a:rPr lang="en-US" dirty="0"/>
              <a:t>HL60 cells are at about 6,000 genes. We know that HL60 has a lower RNA content so it makes sense that it would have a lower number of genes.</a:t>
            </a:r>
          </a:p>
          <a:p>
            <a:r>
              <a:rPr lang="en-US" dirty="0"/>
              <a:t>Activated T cells approach 8-9,000 genes.</a:t>
            </a:r>
          </a:p>
        </p:txBody>
      </p:sp>
      <p:sp>
        <p:nvSpPr>
          <p:cNvPr id="4" name="Slide Number Placeholder 3"/>
          <p:cNvSpPr>
            <a:spLocks noGrp="1"/>
          </p:cNvSpPr>
          <p:nvPr>
            <p:ph type="sldNum" sz="quarter" idx="10"/>
          </p:nvPr>
        </p:nvSpPr>
        <p:spPr/>
        <p:txBody>
          <a:bodyPr/>
          <a:lstStyle/>
          <a:p>
            <a:fld id="{F57E9B3F-1777-9843-B627-77768BA0358E}" type="slidenum">
              <a:rPr lang="en-US" smtClean="0"/>
              <a:t>33</a:t>
            </a:fld>
            <a:endParaRPr lang="en-US" dirty="0"/>
          </a:p>
        </p:txBody>
      </p:sp>
    </p:spTree>
    <p:extLst>
      <p:ext uri="{BB962C8B-B14F-4D97-AF65-F5344CB8AC3E}">
        <p14:creationId xmlns:p14="http://schemas.microsoft.com/office/powerpoint/2010/main" val="19594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baseline="0" noProof="0" dirty="0">
                <a:ln>
                  <a:noFill/>
                </a:ln>
                <a:solidFill>
                  <a:prstClr val="white"/>
                </a:solidFill>
                <a:effectLst/>
                <a:uLnTx/>
                <a:uFillTx/>
                <a:latin typeface="Proxima Nova"/>
                <a:ea typeface="+mn-ea"/>
                <a:cs typeface="+mn-cs"/>
              </a:rPr>
              <a:t>This analysis complements the venn diagram slides. This highlights the consistency of gene detection with TRS expression. </a:t>
            </a:r>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36</a:t>
            </a:fld>
            <a:endParaRPr lang="en-US" dirty="0"/>
          </a:p>
        </p:txBody>
      </p:sp>
    </p:spTree>
    <p:extLst>
      <p:ext uri="{BB962C8B-B14F-4D97-AF65-F5344CB8AC3E}">
        <p14:creationId xmlns:p14="http://schemas.microsoft.com/office/powerpoint/2010/main" val="39219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solidFill>
                  <a:prstClr val="white"/>
                </a:solidFill>
                <a:latin typeface="Proxima Nova"/>
              </a:rPr>
              <a:t>Note how the more fragile cell type (HL60) is “noisier” with SSv4 whereas TR is able to generate a more tighter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1368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06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baseline="0" noProof="0" dirty="0">
                <a:ln>
                  <a:noFill/>
                </a:ln>
                <a:solidFill>
                  <a:prstClr val="white"/>
                </a:solidFill>
                <a:effectLst/>
                <a:uLnTx/>
                <a:uFillTx/>
                <a:latin typeface="Proxima Nova"/>
                <a:ea typeface="+mn-ea"/>
                <a:cs typeface="+mn-cs"/>
              </a:rPr>
              <a:t>Note how with SSv4 that there is lower detection of histones in HL60 as you would expect since it has less RNA. But with TR you almost see equivalent histone detection with K562, again highlighting how TR can get good signatures from “fragile” cell types.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84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Proxima Nova"/>
                <a:ea typeface="+mn-ea"/>
                <a:cs typeface="+mn-cs"/>
              </a:rPr>
              <a:t>The Shin/Plessy also at RIKEN have used C1 cage to do 5’ end counting for ncRNA.</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43</a:t>
            </a:fld>
            <a:endParaRPr lang="en-US" dirty="0"/>
          </a:p>
        </p:txBody>
      </p:sp>
    </p:spTree>
    <p:extLst>
      <p:ext uri="{BB962C8B-B14F-4D97-AF65-F5344CB8AC3E}">
        <p14:creationId xmlns:p14="http://schemas.microsoft.com/office/powerpoint/2010/main" val="2943179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09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944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26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hlinkClick r:id="rId3"/>
              </a:rPr>
              <a:t>Nature Methods study</a:t>
            </a:r>
            <a:r>
              <a:rPr lang="en-US" sz="1200" kern="1200" dirty="0">
                <a:solidFill>
                  <a:schemeClr val="tx1"/>
                </a:solidFill>
                <a:effectLst/>
                <a:latin typeface="+mn-lt"/>
                <a:ea typeface="+mn-ea"/>
                <a:cs typeface="+mn-cs"/>
              </a:rPr>
              <a:t> by Svensson et al. evaluated 15 different single-cell protocols for accuracy and sensitivity. Not only did they demonstrate that Fluidigm C1 was more sensitive than plate-based SMART-seq2, they showed that C1 was the most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sensitive of the 15 protocols tested.</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indicates that more sequencing of droplet-based libraries would </a:t>
            </a:r>
            <a:r>
              <a:rPr lang="en-US" sz="1200"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result in increased gene sensitivity. All methods saturate in terms of gene detection. Notably, you can see that the C1 methods are most sensitive at the saturation point (about 1 million reads).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implication of this analysis is if one had a large sequencing budget. If they wanted both high gene number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high cell sample number (rather than the tradeoff I mentioned in the previous slides), it would make more sense to sequence more C1 samples than to sequence the droplet-based samples more deeply.</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should point out that this study was published in 2017. Therefore, some chemistries have been updated since the work was performed. For C1, the paper used SMARTer v1, while we know that SMART-seq v4 detects more genes than v1. (Of course, we know now that Total RNA-seq is even more sensitive than SMART-seq v4 as I showed in today's talk). With these updates, there's likely even greater performance of C1 over plate-based SMART-seq2. This is in addition to the advantages for using C1 of automation and reagent consistency.</a:t>
            </a:r>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12</a:t>
            </a:fld>
            <a:endParaRPr lang="en-US" dirty="0"/>
          </a:p>
        </p:txBody>
      </p:sp>
    </p:spTree>
    <p:extLst>
      <p:ext uri="{BB962C8B-B14F-4D97-AF65-F5344CB8AC3E}">
        <p14:creationId xmlns:p14="http://schemas.microsoft.com/office/powerpoint/2010/main" val="331892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They used 10X to understand cellular diversity in the “uninjured” limb, and defined 8 cell types with ~2400 cells.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used a high-throughput droplet-based </a:t>
            </a:r>
            <a:r>
              <a:rPr lang="en-US" dirty="0" err="1"/>
              <a:t>scRNA-seq</a:t>
            </a:r>
            <a:r>
              <a:rPr lang="en-US" dirty="0"/>
              <a:t> method (10x Genomics</a:t>
            </a:r>
            <a:r>
              <a:rPr lang="en-US" baseline="30000" dirty="0">
                <a:latin typeface="Montserrat" panose="02000505000000020004" pitchFamily="2" charset="0"/>
              </a:rPr>
              <a:t>®</a:t>
            </a:r>
            <a:r>
              <a:rPr lang="en-US" dirty="0"/>
              <a:t>) to sample the cellular diversity in the uninjured adult limb and further validate this transgenic line.”</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14</a:t>
            </a:fld>
            <a:endParaRPr lang="en-US" dirty="0"/>
          </a:p>
        </p:txBody>
      </p:sp>
    </p:spTree>
    <p:extLst>
      <p:ext uri="{BB962C8B-B14F-4D97-AF65-F5344CB8AC3E}">
        <p14:creationId xmlns:p14="http://schemas.microsoft.com/office/powerpoint/2010/main" val="384042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they amputated the limb and used C1 at several time points to understand the active molecular pathways that were contributing to regeneration. This required higher transcriptome coverage than they could get with 10X . They looked at 6-7 time points during regen, plus ran a few cells from uninjured limbs, and needed only 100-200 cells per stage.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understand the molecular pathways involved in CT regeneration, we used a high transcriptome coverage </a:t>
            </a:r>
            <a:r>
              <a:rPr lang="en-US" dirty="0" err="1"/>
              <a:t>scRNA-seq</a:t>
            </a:r>
            <a:r>
              <a:rPr lang="en-US" dirty="0"/>
              <a:t> method (Fluidigm C1) to analyze </a:t>
            </a:r>
            <a:r>
              <a:rPr lang="en-US" dirty="0" err="1"/>
              <a:t>mCherry</a:t>
            </a:r>
            <a:r>
              <a:rPr lang="en-US" dirty="0"/>
              <a:t>+ cells isolated by FACS (</a:t>
            </a:r>
            <a:r>
              <a:rPr lang="en-US" i="1" dirty="0"/>
              <a:t>Prrx1:Cre-ER;Caggs:lp-Cherry</a:t>
            </a:r>
            <a:r>
              <a:rPr lang="en-US" dirty="0"/>
              <a:t>) along a dense time course that captures the major transitions during regeneration.”</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15</a:t>
            </a:fld>
            <a:endParaRPr lang="en-US" dirty="0"/>
          </a:p>
        </p:txBody>
      </p:sp>
    </p:spTree>
    <p:extLst>
      <p:ext uri="{BB962C8B-B14F-4D97-AF65-F5344CB8AC3E}">
        <p14:creationId xmlns:p14="http://schemas.microsoft.com/office/powerpoint/2010/main" val="348028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a:ea typeface="ＭＳ Ｐゴシック"/>
              </a:rPr>
              <a:t>What‘s attractive about the IFC is that the architecture allows for chemistry flexibility. Each capture site has several chambers associated with it where reagents can be introduced and mixed. These magenta boxes are valves, so you can introduce reagents (like a reverse transcription or PCR mix), and then mix them while undergoing thermocycling.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907D9-5A26-402C-8396-094E1ECB8EC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045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935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tiff"/><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f"/><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14452"/>
            <a:ext cx="5486400" cy="1295398"/>
          </a:xfrm>
        </p:spPr>
        <p:txBody>
          <a:bodyPr/>
          <a:lstStyle>
            <a:lvl1pPr>
              <a:defRPr sz="4000"/>
            </a:lvl1pPr>
          </a:lstStyle>
          <a:p>
            <a:r>
              <a:rPr lang="en-US"/>
              <a:t>Click To Edit Master Title Style</a:t>
            </a:r>
          </a:p>
        </p:txBody>
      </p:sp>
      <p:sp>
        <p:nvSpPr>
          <p:cNvPr id="17" name="Text Placeholder 16"/>
          <p:cNvSpPr>
            <a:spLocks noGrp="1"/>
          </p:cNvSpPr>
          <p:nvPr>
            <p:ph type="body" sz="quarter" idx="13" hasCustomPrompt="1"/>
          </p:nvPr>
        </p:nvSpPr>
        <p:spPr>
          <a:xfrm>
            <a:off x="457201" y="3771900"/>
            <a:ext cx="5486400" cy="914400"/>
          </a:xfrm>
        </p:spPr>
        <p:txBody>
          <a:bodyPr anchor="b" anchorCtr="0"/>
          <a:lstStyle>
            <a:lvl1pPr>
              <a:spcBef>
                <a:spcPts val="0"/>
              </a:spcBef>
              <a:defRPr/>
            </a:lvl1pPr>
          </a:lstStyle>
          <a:p>
            <a:pPr lvl="0"/>
            <a:r>
              <a:rPr lang="en-US"/>
              <a:t>Author (optional)</a:t>
            </a:r>
            <a:br>
              <a:rPr lang="en-US"/>
            </a:br>
            <a:r>
              <a:rPr lang="en-US"/>
              <a:t>Date (optional)</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 (optional)</a:t>
            </a:r>
          </a:p>
          <a:p>
            <a:endParaRPr lang="en-US"/>
          </a:p>
        </p:txBody>
      </p:sp>
      <p:pic>
        <p:nvPicPr>
          <p:cNvPr id="7" name="Oefner_MF_07.jpg"/>
          <p:cNvPicPr/>
          <p:nvPr userDrawn="1"/>
        </p:nvPicPr>
        <p:blipFill rotWithShape="1">
          <a:blip r:embed="rId2" cstate="email">
            <a:extLst>
              <a:ext uri="{28A0092B-C50C-407E-A947-70E740481C1C}">
                <a14:useLocalDpi xmlns:a14="http://schemas.microsoft.com/office/drawing/2010/main"/>
              </a:ext>
            </a:extLst>
          </a:blip>
          <a:srcRect/>
          <a:stretch/>
        </p:blipFill>
        <p:spPr>
          <a:xfrm>
            <a:off x="0" y="5219702"/>
            <a:ext cx="9144000" cy="1638298"/>
          </a:xfrm>
          <a:prstGeom prst="rect">
            <a:avLst/>
          </a:prstGeom>
          <a:ln w="12700">
            <a:miter lim="400000"/>
          </a:ln>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2558" y="5718614"/>
            <a:ext cx="2071855" cy="678923"/>
          </a:xfrm>
          <a:prstGeom prst="rect">
            <a:avLst/>
          </a:prstGeom>
        </p:spPr>
      </p:pic>
    </p:spTree>
    <p:extLst>
      <p:ext uri="{BB962C8B-B14F-4D97-AF65-F5344CB8AC3E}">
        <p14:creationId xmlns:p14="http://schemas.microsoft.com/office/powerpoint/2010/main" val="71050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Section Break 4">
    <p:bg>
      <p:bgPr>
        <a:gradFill flip="none" rotWithShape="1">
          <a:gsLst>
            <a:gs pos="0">
              <a:srgbClr val="002680"/>
            </a:gs>
            <a:gs pos="100000">
              <a:srgbClr val="00BFBF"/>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9906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48946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p:spPr>
        <p:txBody>
          <a:bodyPr/>
          <a:lstStyle/>
          <a:p>
            <a:r>
              <a:rPr lang="en-US" dirty="0"/>
              <a:t>Click icon to add picture</a:t>
            </a: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a:t>Title Over Full Bleed Image</a:t>
            </a:r>
          </a:p>
        </p:txBody>
      </p:sp>
    </p:spTree>
    <p:extLst>
      <p:ext uri="{BB962C8B-B14F-4D97-AF65-F5344CB8AC3E}">
        <p14:creationId xmlns:p14="http://schemas.microsoft.com/office/powerpoint/2010/main" val="286058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Title only</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890478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
        <p:nvSpPr>
          <p:cNvPr id="8" name="Content Placeholder 6"/>
          <p:cNvSpPr>
            <a:spLocks noGrp="1"/>
          </p:cNvSpPr>
          <p:nvPr>
            <p:ph sz="quarter" idx="15" hasCustomPrompt="1"/>
          </p:nvPr>
        </p:nvSpPr>
        <p:spPr>
          <a:xfrm>
            <a:off x="457200" y="2268538"/>
            <a:ext cx="5196915" cy="430212"/>
          </a:xfrm>
          <a:noFill/>
          <a:ln>
            <a:noFill/>
          </a:ln>
        </p:spPr>
        <p:txBody>
          <a:bodyPr>
            <a:noAutofit/>
          </a:bodyPr>
          <a:lstStyle>
            <a:lvl1pPr>
              <a:defRPr sz="1800" b="1"/>
            </a:lvl1pPr>
          </a:lstStyle>
          <a:p>
            <a:pPr lvl="0"/>
            <a:r>
              <a:rPr lang="en-US"/>
              <a:t>Click to edit master text styles.</a:t>
            </a:r>
          </a:p>
        </p:txBody>
      </p:sp>
      <p:sp>
        <p:nvSpPr>
          <p:cNvPr id="10" name="Content Placeholder 5"/>
          <p:cNvSpPr>
            <a:spLocks noGrp="1"/>
          </p:cNvSpPr>
          <p:nvPr>
            <p:ph sz="quarter" idx="16"/>
          </p:nvPr>
        </p:nvSpPr>
        <p:spPr>
          <a:xfrm>
            <a:off x="457200" y="2702930"/>
            <a:ext cx="8235952" cy="1780170"/>
          </a:xfrm>
        </p:spPr>
        <p:txBody>
          <a:bodyPr/>
          <a:lstStyle>
            <a:lvl1pPr>
              <a:spcBef>
                <a:spcPts val="0"/>
              </a:spcBef>
              <a:spcAft>
                <a:spcPts val="1200"/>
              </a:spcAft>
              <a:defRPr sz="1800"/>
            </a:lvl1pPr>
            <a:lvl2pPr marL="0" indent="0">
              <a:buNone/>
              <a:defRPr sz="1200"/>
            </a:lvl2pPr>
            <a:lvl3pPr marL="0" indent="0">
              <a:spcBef>
                <a:spcPts val="1200"/>
              </a:spcBef>
              <a:buNone/>
              <a:tabLst/>
              <a:defRPr sz="1400"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2168445"/>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hank You">
    <p:spTree>
      <p:nvGrpSpPr>
        <p:cNvPr id="1" name=""/>
        <p:cNvGrpSpPr/>
        <p:nvPr/>
      </p:nvGrpSpPr>
      <p:grpSpPr>
        <a:xfrm>
          <a:off x="0" y="0"/>
          <a:ext cx="0" cy="0"/>
          <a:chOff x="0" y="0"/>
          <a:chExt cx="0" cy="0"/>
        </a:xfrm>
      </p:grpSpPr>
      <p:sp>
        <p:nvSpPr>
          <p:cNvPr id="3" name="TextBox 2"/>
          <p:cNvSpPr txBox="1"/>
          <p:nvPr userDrawn="1"/>
        </p:nvSpPr>
        <p:spPr>
          <a:xfrm>
            <a:off x="457200" y="1447800"/>
            <a:ext cx="6477000" cy="21336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sz="6000" b="1" dirty="0"/>
              <a:t>Thank you.</a:t>
            </a:r>
          </a:p>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5744785"/>
            <a:ext cx="2057400" cy="674186"/>
          </a:xfrm>
          <a:prstGeom prst="rect">
            <a:avLst/>
          </a:prstGeom>
        </p:spPr>
      </p:pic>
    </p:spTree>
    <p:extLst>
      <p:ext uri="{BB962C8B-B14F-4D97-AF65-F5344CB8AC3E}">
        <p14:creationId xmlns:p14="http://schemas.microsoft.com/office/powerpoint/2010/main" val="3036055376"/>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extBox 1"/>
          <p:cNvSpPr txBox="1"/>
          <p:nvPr userDrawn="1"/>
        </p:nvSpPr>
        <p:spPr>
          <a:xfrm>
            <a:off x="457200" y="1295400"/>
            <a:ext cx="5486400" cy="39624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b="1" dirty="0"/>
              <a:t>Simplify the complex quest to understand and apply biology.</a:t>
            </a:r>
          </a:p>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5744785"/>
            <a:ext cx="2057400" cy="674186"/>
          </a:xfrm>
          <a:prstGeom prst="rect">
            <a:avLst/>
          </a:prstGeom>
        </p:spPr>
      </p:pic>
    </p:spTree>
    <p:extLst>
      <p:ext uri="{BB962C8B-B14F-4D97-AF65-F5344CB8AC3E}">
        <p14:creationId xmlns:p14="http://schemas.microsoft.com/office/powerpoint/2010/main" val="211190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295402"/>
            <a:ext cx="5486400" cy="1295398"/>
          </a:xfrm>
        </p:spPr>
        <p:txBody>
          <a:bodyPr/>
          <a:lstStyle>
            <a:lvl1pPr>
              <a:defRPr sz="4000"/>
            </a:lvl1pPr>
          </a:lstStyle>
          <a:p>
            <a:r>
              <a:rPr lang="en-US" dirty="0"/>
              <a:t>Click To Edit Master Title Style</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 (optional)</a:t>
            </a:r>
          </a:p>
          <a:p>
            <a:endParaRPr lang="en-US" dirty="0"/>
          </a:p>
        </p:txBody>
      </p:sp>
      <p:pic>
        <p:nvPicPr>
          <p:cNvPr id="7" name="Oefner_MF_07.jpg"/>
          <p:cNvPicPr/>
          <p:nvPr/>
        </p:nvPicPr>
        <p:blipFill rotWithShape="1">
          <a:blip r:embed="rId2" cstate="email">
            <a:extLst>
              <a:ext uri="{28A0092B-C50C-407E-A947-70E740481C1C}">
                <a14:useLocalDpi xmlns:a14="http://schemas.microsoft.com/office/drawing/2010/main"/>
              </a:ext>
            </a:extLst>
          </a:blip>
          <a:srcRect/>
          <a:stretch/>
        </p:blipFill>
        <p:spPr>
          <a:xfrm>
            <a:off x="0" y="5219702"/>
            <a:ext cx="9144000" cy="1638298"/>
          </a:xfrm>
          <a:prstGeom prst="rect">
            <a:avLst/>
          </a:prstGeom>
          <a:ln w="12700">
            <a:miter lim="400000"/>
          </a:ln>
        </p:spPr>
      </p:pic>
      <p:sp>
        <p:nvSpPr>
          <p:cNvPr id="17" name="Text Placeholder 16"/>
          <p:cNvSpPr>
            <a:spLocks noGrp="1"/>
          </p:cNvSpPr>
          <p:nvPr>
            <p:ph type="body" sz="quarter" idx="13" hasCustomPrompt="1"/>
          </p:nvPr>
        </p:nvSpPr>
        <p:spPr>
          <a:xfrm>
            <a:off x="457201" y="3429000"/>
            <a:ext cx="5486400" cy="914400"/>
          </a:xfrm>
        </p:spPr>
        <p:txBody>
          <a:bodyPr/>
          <a:lstStyle>
            <a:lvl1pPr>
              <a:defRPr/>
            </a:lvl1pPr>
          </a:lstStyle>
          <a:p>
            <a:pPr lvl="0"/>
            <a:r>
              <a:rPr lang="en-US" dirty="0"/>
              <a:t>Author (optional)</a:t>
            </a:r>
          </a:p>
        </p:txBody>
      </p:sp>
      <p:sp>
        <p:nvSpPr>
          <p:cNvPr id="9" name="TextBox 8"/>
          <p:cNvSpPr txBox="1"/>
          <p:nvPr/>
        </p:nvSpPr>
        <p:spPr>
          <a:xfrm>
            <a:off x="2468880" y="5833872"/>
            <a:ext cx="301752" cy="36576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nvGrpSpPr>
          <p:cNvPr id="8" name="Group 7"/>
          <p:cNvGrpSpPr/>
          <p:nvPr/>
        </p:nvGrpSpPr>
        <p:grpSpPr>
          <a:xfrm>
            <a:off x="533400" y="5715000"/>
            <a:ext cx="2237232" cy="683153"/>
            <a:chOff x="533400" y="5715000"/>
            <a:chExt cx="2237232" cy="683153"/>
          </a:xfrm>
        </p:grpSpPr>
        <p:pic>
          <p:nvPicPr>
            <p:cNvPr id="10" name="Picture 9" descr="Fluidigm_Hero_Logo_dark_backgroun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 y="5715000"/>
              <a:ext cx="2057399" cy="683153"/>
            </a:xfrm>
            <a:prstGeom prst="rect">
              <a:avLst/>
            </a:prstGeom>
          </p:spPr>
        </p:pic>
        <p:sp>
          <p:nvSpPr>
            <p:cNvPr id="13" name="TextBox 12"/>
            <p:cNvSpPr txBox="1"/>
            <p:nvPr/>
          </p:nvSpPr>
          <p:spPr>
            <a:xfrm>
              <a:off x="2468880" y="5833872"/>
              <a:ext cx="301752" cy="36576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spTree>
    <p:extLst>
      <p:ext uri="{BB962C8B-B14F-4D97-AF65-F5344CB8AC3E}">
        <p14:creationId xmlns:p14="http://schemas.microsoft.com/office/powerpoint/2010/main" val="370113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t_Title Slide">
    <p:spTree>
      <p:nvGrpSpPr>
        <p:cNvPr id="1" name=""/>
        <p:cNvGrpSpPr/>
        <p:nvPr/>
      </p:nvGrpSpPr>
      <p:grpSpPr>
        <a:xfrm>
          <a:off x="0" y="0"/>
          <a:ext cx="0" cy="0"/>
          <a:chOff x="0" y="0"/>
          <a:chExt cx="0" cy="0"/>
        </a:xfrm>
      </p:grpSpPr>
      <p:pic>
        <p:nvPicPr>
          <p:cNvPr id="11" name="Oefner_Marbelous_13 copy.tif"/>
          <p:cNvPicPr/>
          <p:nvPr/>
        </p:nvPicPr>
        <p:blipFill rotWithShape="1">
          <a:blip r:embed="rId2" cstate="email">
            <a:extLst>
              <a:ext uri="{28A0092B-C50C-407E-A947-70E740481C1C}">
                <a14:useLocalDpi xmlns:a14="http://schemas.microsoft.com/office/drawing/2010/main"/>
              </a:ext>
            </a:extLst>
          </a:blip>
          <a:srcRect/>
          <a:stretch/>
        </p:blipFill>
        <p:spPr>
          <a:xfrm rot="5400000" flipV="1">
            <a:off x="3752856" y="1466852"/>
            <a:ext cx="1638298" cy="9144001"/>
          </a:xfrm>
          <a:prstGeom prst="rect">
            <a:avLst/>
          </a:prstGeom>
          <a:ln w="12700">
            <a:miter lim="400000"/>
          </a:ln>
        </p:spPr>
      </p:pic>
      <p:sp>
        <p:nvSpPr>
          <p:cNvPr id="2" name="Title 1"/>
          <p:cNvSpPr>
            <a:spLocks noGrp="1"/>
          </p:cNvSpPr>
          <p:nvPr>
            <p:ph type="ctrTitle" hasCustomPrompt="1"/>
          </p:nvPr>
        </p:nvSpPr>
        <p:spPr>
          <a:xfrm>
            <a:off x="457200" y="1295402"/>
            <a:ext cx="5486400" cy="1295398"/>
          </a:xfrm>
        </p:spPr>
        <p:txBody>
          <a:bodyPr/>
          <a:lstStyle>
            <a:lvl1pPr>
              <a:defRPr sz="4000"/>
            </a:lvl1pPr>
          </a:lstStyle>
          <a:p>
            <a:r>
              <a:rPr lang="en-US" dirty="0"/>
              <a:t>Click To Edit Master Title Style</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 (optional)</a:t>
            </a:r>
          </a:p>
          <a:p>
            <a:endParaRPr lang="en-US" dirty="0"/>
          </a:p>
        </p:txBody>
      </p:sp>
      <p:sp>
        <p:nvSpPr>
          <p:cNvPr id="17" name="Text Placeholder 16"/>
          <p:cNvSpPr>
            <a:spLocks noGrp="1"/>
          </p:cNvSpPr>
          <p:nvPr>
            <p:ph type="body" sz="quarter" idx="13" hasCustomPrompt="1"/>
          </p:nvPr>
        </p:nvSpPr>
        <p:spPr>
          <a:xfrm>
            <a:off x="457201" y="3429000"/>
            <a:ext cx="5486400" cy="914400"/>
          </a:xfrm>
        </p:spPr>
        <p:txBody>
          <a:bodyPr/>
          <a:lstStyle>
            <a:lvl1pPr>
              <a:defRPr/>
            </a:lvl1pPr>
          </a:lstStyle>
          <a:p>
            <a:pPr lvl="0"/>
            <a:r>
              <a:rPr lang="en-US" dirty="0"/>
              <a:t>Author (optional)</a:t>
            </a:r>
          </a:p>
        </p:txBody>
      </p:sp>
      <p:sp>
        <p:nvSpPr>
          <p:cNvPr id="8" name="TextBox 7"/>
          <p:cNvSpPr txBox="1"/>
          <p:nvPr/>
        </p:nvSpPr>
        <p:spPr>
          <a:xfrm>
            <a:off x="2468880" y="5833872"/>
            <a:ext cx="914400" cy="91440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nvGrpSpPr>
          <p:cNvPr id="4" name="Group 3"/>
          <p:cNvGrpSpPr/>
          <p:nvPr/>
        </p:nvGrpSpPr>
        <p:grpSpPr>
          <a:xfrm>
            <a:off x="533400" y="5715000"/>
            <a:ext cx="2186940" cy="683153"/>
            <a:chOff x="533400" y="5715000"/>
            <a:chExt cx="2186940" cy="683153"/>
          </a:xfrm>
        </p:grpSpPr>
        <p:pic>
          <p:nvPicPr>
            <p:cNvPr id="7" name="Picture 6" descr="Fluidigm_Hero_Logo_dark_backgroun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 y="5715000"/>
              <a:ext cx="2057399" cy="683153"/>
            </a:xfrm>
            <a:prstGeom prst="rect">
              <a:avLst/>
            </a:prstGeom>
          </p:spPr>
        </p:pic>
        <p:sp>
          <p:nvSpPr>
            <p:cNvPr id="12" name="TextBox 11"/>
            <p:cNvSpPr txBox="1"/>
            <p:nvPr/>
          </p:nvSpPr>
          <p:spPr>
            <a:xfrm>
              <a:off x="2468880" y="5833872"/>
              <a:ext cx="251460" cy="32004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spTree>
    <p:extLst>
      <p:ext uri="{BB962C8B-B14F-4D97-AF65-F5344CB8AC3E}">
        <p14:creationId xmlns:p14="http://schemas.microsoft.com/office/powerpoint/2010/main" val="1422301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sp>
        <p:nvSpPr>
          <p:cNvPr id="5" name="Title 1"/>
          <p:cNvSpPr txBox="1">
            <a:spLocks/>
          </p:cNvSpPr>
          <p:nvPr/>
        </p:nvSpPr>
        <p:spPr>
          <a:xfrm>
            <a:off x="457200" y="1290914"/>
            <a:ext cx="8229600" cy="914400"/>
          </a:xfrm>
          <a:prstGeom prst="rect">
            <a:avLst/>
          </a:prstGeom>
          <a:noFill/>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r>
              <a:rPr lang="en-US" dirty="0"/>
              <a:t>Table of Contents</a:t>
            </a:r>
          </a:p>
        </p:txBody>
      </p:sp>
      <p:sp>
        <p:nvSpPr>
          <p:cNvPr id="10" name="Text Placeholder 9"/>
          <p:cNvSpPr>
            <a:spLocks noGrp="1"/>
          </p:cNvSpPr>
          <p:nvPr>
            <p:ph type="body" sz="quarter" idx="14"/>
          </p:nvPr>
        </p:nvSpPr>
        <p:spPr>
          <a:xfrm>
            <a:off x="457200" y="2514600"/>
            <a:ext cx="5486400" cy="3657600"/>
          </a:xfrm>
        </p:spPr>
        <p:txBody>
          <a:bodyPr/>
          <a:lstStyle>
            <a:lvl1pPr marL="0" indent="0">
              <a:buFont typeface="+mj-lt"/>
              <a:buNone/>
              <a:defRPr/>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7727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3400"/>
            </a:lvl1pPr>
          </a:lstStyle>
          <a:p>
            <a:r>
              <a:rPr lang="en-US" dirty="0"/>
              <a:t>Click To Edit Master Title Style</a:t>
            </a:r>
          </a:p>
        </p:txBody>
      </p:sp>
      <p:sp>
        <p:nvSpPr>
          <p:cNvPr id="3"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10"/>
          </p:nvPr>
        </p:nvSpPr>
        <p:spPr/>
        <p:txBody>
          <a:bodyPr/>
          <a:lstStyle/>
          <a:p>
            <a:r>
              <a:rPr lang="en-US" dirty="0"/>
              <a:t>Confidential</a:t>
            </a:r>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115573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_Title Slide">
    <p:spTree>
      <p:nvGrpSpPr>
        <p:cNvPr id="1" name=""/>
        <p:cNvGrpSpPr/>
        <p:nvPr/>
      </p:nvGrpSpPr>
      <p:grpSpPr>
        <a:xfrm>
          <a:off x="0" y="0"/>
          <a:ext cx="0" cy="0"/>
          <a:chOff x="0" y="0"/>
          <a:chExt cx="0" cy="0"/>
        </a:xfrm>
      </p:grpSpPr>
      <p:pic>
        <p:nvPicPr>
          <p:cNvPr id="11" name="Oefner_Marbelous_13 copy.tif"/>
          <p:cNvPicPr/>
          <p:nvPr userDrawn="1"/>
        </p:nvPicPr>
        <p:blipFill rotWithShape="1">
          <a:blip r:embed="rId2" cstate="email">
            <a:extLst>
              <a:ext uri="{28A0092B-C50C-407E-A947-70E740481C1C}">
                <a14:useLocalDpi xmlns:a14="http://schemas.microsoft.com/office/drawing/2010/main"/>
              </a:ext>
            </a:extLst>
          </a:blip>
          <a:srcRect/>
          <a:stretch/>
        </p:blipFill>
        <p:spPr>
          <a:xfrm rot="5400000" flipV="1">
            <a:off x="3752856" y="1466852"/>
            <a:ext cx="1638298" cy="9144001"/>
          </a:xfrm>
          <a:prstGeom prst="rect">
            <a:avLst/>
          </a:prstGeom>
          <a:ln w="12700">
            <a:miter lim="400000"/>
          </a:ln>
        </p:spPr>
      </p:pic>
      <p:sp>
        <p:nvSpPr>
          <p:cNvPr id="10" name="Title 1"/>
          <p:cNvSpPr>
            <a:spLocks noGrp="1"/>
          </p:cNvSpPr>
          <p:nvPr>
            <p:ph type="ctrTitle" hasCustomPrompt="1"/>
          </p:nvPr>
        </p:nvSpPr>
        <p:spPr>
          <a:xfrm>
            <a:off x="457200" y="1314452"/>
            <a:ext cx="5486400" cy="1295398"/>
          </a:xfrm>
        </p:spPr>
        <p:txBody>
          <a:bodyPr/>
          <a:lstStyle>
            <a:lvl1pPr>
              <a:defRPr sz="4000"/>
            </a:lvl1pPr>
          </a:lstStyle>
          <a:p>
            <a:r>
              <a:rPr lang="en-US"/>
              <a:t>Click To Edit Master Title Style</a:t>
            </a:r>
          </a:p>
        </p:txBody>
      </p:sp>
      <p:sp>
        <p:nvSpPr>
          <p:cNvPr id="13" name="Text Placeholder 16"/>
          <p:cNvSpPr>
            <a:spLocks noGrp="1"/>
          </p:cNvSpPr>
          <p:nvPr>
            <p:ph type="body" sz="quarter" idx="13" hasCustomPrompt="1"/>
          </p:nvPr>
        </p:nvSpPr>
        <p:spPr>
          <a:xfrm>
            <a:off x="457201" y="3771900"/>
            <a:ext cx="5486400" cy="914400"/>
          </a:xfrm>
        </p:spPr>
        <p:txBody>
          <a:bodyPr anchor="b" anchorCtr="0"/>
          <a:lstStyle>
            <a:lvl1pPr>
              <a:spcBef>
                <a:spcPts val="0"/>
              </a:spcBef>
              <a:defRPr/>
            </a:lvl1pPr>
          </a:lstStyle>
          <a:p>
            <a:pPr lvl="0"/>
            <a:r>
              <a:rPr lang="en-US"/>
              <a:t>Author (optional)</a:t>
            </a:r>
            <a:br>
              <a:rPr lang="en-US"/>
            </a:br>
            <a:r>
              <a:rPr lang="en-US"/>
              <a:t>Date (optional)</a:t>
            </a:r>
          </a:p>
        </p:txBody>
      </p:sp>
      <p:sp>
        <p:nvSpPr>
          <p:cNvPr id="14"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 (optional)</a:t>
            </a:r>
          </a:p>
          <a:p>
            <a:endParaRPr lang="en-US"/>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2558" y="5718614"/>
            <a:ext cx="2071855" cy="678923"/>
          </a:xfrm>
          <a:prstGeom prst="rect">
            <a:avLst/>
          </a:prstGeom>
        </p:spPr>
      </p:pic>
      <p:sp>
        <p:nvSpPr>
          <p:cNvPr id="7" name="Footer Placeholder 4"/>
          <p:cNvSpPr txBox="1">
            <a:spLocks/>
          </p:cNvSpPr>
          <p:nvPr userDrawn="1"/>
        </p:nvSpPr>
        <p:spPr>
          <a:xfrm>
            <a:off x="457200" y="4939107"/>
            <a:ext cx="2895600" cy="228600"/>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lumMod val="50000"/>
                  </a:schemeClr>
                </a:solidFill>
              </a:rPr>
              <a:t>Fluidigm Confidential. For internal use only.</a:t>
            </a:r>
          </a:p>
        </p:txBody>
      </p:sp>
    </p:spTree>
    <p:extLst>
      <p:ext uri="{BB962C8B-B14F-4D97-AF65-F5344CB8AC3E}">
        <p14:creationId xmlns:p14="http://schemas.microsoft.com/office/powerpoint/2010/main" val="263722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457200" y="2286001"/>
            <a:ext cx="8229600" cy="3840163"/>
          </a:xfrm>
        </p:spPr>
        <p:txBody>
          <a:bodyPr/>
          <a:lstStyle>
            <a:lvl1pPr marL="457200" indent="-457200">
              <a:buFont typeface="+mj-lt"/>
              <a:buAutoNum type="alphaUcPeriod"/>
              <a:defRPr sz="2000"/>
            </a:lvl1pPr>
            <a:lvl2pPr>
              <a:defRPr sz="1800"/>
            </a:lvl2pPr>
            <a:lvl3pPr>
              <a:defRPr sz="18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10"/>
          </p:nvPr>
        </p:nvSpPr>
        <p:spPr/>
        <p:txBody>
          <a:bodyPr/>
          <a:lstStyle/>
          <a:p>
            <a:r>
              <a:rPr lang="en-US" dirty="0"/>
              <a:t>Confidential</a:t>
            </a:r>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346289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line Title with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57200" y="457200"/>
            <a:ext cx="8229600" cy="1143000"/>
          </a:xfrm>
          <a:prstGeom prst="rect">
            <a:avLst/>
          </a:prstGeom>
        </p:spPr>
        <p:txBody>
          <a:bodyPr vert="horz" lIns="91440" tIns="45720" rIns="91440" bIns="45720" rtlCol="0" anchor="ctr">
            <a:normAutofit/>
          </a:bodyPr>
          <a:lstStyle>
            <a:lvl1pPr>
              <a:defRPr sz="3000"/>
            </a:lvl1pPr>
          </a:lstStyle>
          <a:p>
            <a:r>
              <a:rPr lang="en-US" dirty="0"/>
              <a:t>Click To Edit Master Title Style for Titles Over 2 Lines (not preferred)</a:t>
            </a:r>
          </a:p>
        </p:txBody>
      </p:sp>
      <p:sp>
        <p:nvSpPr>
          <p:cNvPr id="8"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0"/>
          </p:nvPr>
        </p:nvSpPr>
        <p:spPr/>
        <p:txBody>
          <a:bodyPr/>
          <a:lstStyle/>
          <a:p>
            <a:r>
              <a:rPr lang="en-US" dirty="0"/>
              <a:t>Confidential</a:t>
            </a:r>
          </a:p>
        </p:txBody>
      </p:sp>
      <p:sp>
        <p:nvSpPr>
          <p:cNvPr id="3" name="Slide Number Placeholder 2"/>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859460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2286001"/>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665023" y="2278083"/>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4"/>
          </p:nvPr>
        </p:nvSpPr>
        <p:spPr/>
        <p:txBody>
          <a:bodyPr/>
          <a:lstStyle/>
          <a:p>
            <a:r>
              <a:rPr lang="en-US" dirty="0"/>
              <a:t>Confidential</a:t>
            </a:r>
          </a:p>
        </p:txBody>
      </p:sp>
      <p:sp>
        <p:nvSpPr>
          <p:cNvPr id="5" name="Slide Number Placeholder 4"/>
          <p:cNvSpPr>
            <a:spLocks noGrp="1"/>
          </p:cNvSpPr>
          <p:nvPr>
            <p:ph type="sldNum" sz="quarter" idx="15"/>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4231702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2286001"/>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3"/>
          </p:nvPr>
        </p:nvSpPr>
        <p:spPr>
          <a:xfrm>
            <a:off x="3276600" y="228600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half" idx="14"/>
          </p:nvPr>
        </p:nvSpPr>
        <p:spPr>
          <a:xfrm>
            <a:off x="6096000" y="230505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5"/>
          </p:nvPr>
        </p:nvSpPr>
        <p:spPr/>
        <p:txBody>
          <a:bodyPr/>
          <a:lstStyle/>
          <a:p>
            <a:r>
              <a:rPr lang="en-US" dirty="0"/>
              <a:t>Confidential</a:t>
            </a:r>
          </a:p>
        </p:txBody>
      </p:sp>
      <p:sp>
        <p:nvSpPr>
          <p:cNvPr id="5" name="Slide Number Placeholder 4"/>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742278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ection Break 1">
    <p:bg>
      <p:bgPr>
        <a:gradFill flip="none" rotWithShape="1">
          <a:gsLst>
            <a:gs pos="0">
              <a:srgbClr val="530080"/>
            </a:gs>
            <a:gs pos="50000">
              <a:srgbClr val="9D0081"/>
            </a:gs>
            <a:gs pos="100000">
              <a:srgbClr val="E60082"/>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95400"/>
            <a:ext cx="5943600"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38575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ection Break 2">
    <p:bg>
      <p:bgPr>
        <a:gradFill flip="none" rotWithShape="1">
          <a:gsLst>
            <a:gs pos="0">
              <a:srgbClr val="D90000"/>
            </a:gs>
            <a:gs pos="100000">
              <a:srgbClr val="FFAA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3392709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ection Break 3">
    <p:bg>
      <p:bgPr>
        <a:gradFill flip="none" rotWithShape="1">
          <a:gsLst>
            <a:gs pos="0">
              <a:srgbClr val="005900"/>
            </a:gs>
            <a:gs pos="100000">
              <a:srgbClr val="97E6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894473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ection Break 4">
    <p:bg>
      <p:bgPr>
        <a:gradFill flip="none" rotWithShape="1">
          <a:gsLst>
            <a:gs pos="0">
              <a:srgbClr val="002680"/>
            </a:gs>
            <a:gs pos="100000">
              <a:srgbClr val="00BFBF"/>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9906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2623917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p:spPr>
        <p:txBody>
          <a:bodyPr/>
          <a:lstStyle/>
          <a:p>
            <a:r>
              <a:rPr lang="en-US" dirty="0"/>
              <a:t>Drag picture to placeholder or click icon to add</a:t>
            </a: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Title Over Full Bleed Image</a:t>
            </a:r>
          </a:p>
        </p:txBody>
      </p:sp>
    </p:spTree>
    <p:extLst>
      <p:ext uri="{BB962C8B-B14F-4D97-AF65-F5344CB8AC3E}">
        <p14:creationId xmlns:p14="http://schemas.microsoft.com/office/powerpoint/2010/main" val="1431940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only</a:t>
            </a:r>
          </a:p>
        </p:txBody>
      </p:sp>
      <p:sp>
        <p:nvSpPr>
          <p:cNvPr id="3" name="Footer Placeholder 2"/>
          <p:cNvSpPr>
            <a:spLocks noGrp="1"/>
          </p:cNvSpPr>
          <p:nvPr>
            <p:ph type="ftr" sz="quarter" idx="10"/>
          </p:nvPr>
        </p:nvSpPr>
        <p:spPr/>
        <p:txBody>
          <a:bodyPr/>
          <a:lstStyle/>
          <a:p>
            <a:r>
              <a:rPr lang="en-US" dirty="0"/>
              <a:t>Confidential</a:t>
            </a:r>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13763192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457200" y="2514600"/>
            <a:ext cx="5486400" cy="3657600"/>
          </a:xfrm>
        </p:spPr>
        <p:txBody>
          <a:bodyPr/>
          <a:lstStyle>
            <a:lvl1pPr marL="0" indent="0">
              <a:buFont typeface="+mj-lt"/>
              <a:buNone/>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457199" y="1290914"/>
            <a:ext cx="6771503" cy="914400"/>
          </a:xfrm>
        </p:spPr>
        <p:txBody>
          <a:bodyPr/>
          <a:lstStyle>
            <a:lvl1pPr>
              <a:defRPr/>
            </a:lvl1pPr>
          </a:lstStyle>
          <a:p>
            <a:r>
              <a:rPr lang="en-US"/>
              <a:t>Click to edit master title style</a:t>
            </a:r>
          </a:p>
        </p:txBody>
      </p:sp>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28368231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
        <p:nvSpPr>
          <p:cNvPr id="7" name="Content Placeholder 6"/>
          <p:cNvSpPr>
            <a:spLocks noGrp="1"/>
          </p:cNvSpPr>
          <p:nvPr>
            <p:ph sz="quarter" idx="12"/>
          </p:nvPr>
        </p:nvSpPr>
        <p:spPr>
          <a:xfrm>
            <a:off x="450849" y="3563938"/>
            <a:ext cx="5196915" cy="430212"/>
          </a:xfrm>
          <a:noFill/>
          <a:ln>
            <a:noFill/>
          </a:ln>
        </p:spPr>
        <p:txBody>
          <a:bodyPr>
            <a:noAutofit/>
          </a:bodyPr>
          <a:lstStyle>
            <a:lvl1pPr>
              <a:defRPr sz="1800" b="1"/>
            </a:lvl1pPr>
          </a:lstStyle>
          <a:p>
            <a:pPr lvl="0"/>
            <a:r>
              <a:rPr lang="en-US"/>
              <a:t>Click to edit Master text styles</a:t>
            </a:r>
          </a:p>
        </p:txBody>
      </p:sp>
      <p:sp>
        <p:nvSpPr>
          <p:cNvPr id="9" name="Content Placeholder 8"/>
          <p:cNvSpPr>
            <a:spLocks noGrp="1"/>
          </p:cNvSpPr>
          <p:nvPr>
            <p:ph sz="quarter" idx="13"/>
          </p:nvPr>
        </p:nvSpPr>
        <p:spPr>
          <a:xfrm>
            <a:off x="450850" y="3994150"/>
            <a:ext cx="8242300" cy="644525"/>
          </a:xfrm>
        </p:spPr>
        <p:txBody>
          <a:bodyPr>
            <a:noAutofit/>
          </a:bodyPr>
          <a:lstStyle>
            <a:lvl1pPr>
              <a:defRPr sz="1800"/>
            </a:lvl1pPr>
          </a:lstStyle>
          <a:p>
            <a:pPr lvl="0"/>
            <a:r>
              <a:rPr lang="en-US"/>
              <a:t>Click to edit Master text styles</a:t>
            </a:r>
          </a:p>
        </p:txBody>
      </p:sp>
      <p:sp>
        <p:nvSpPr>
          <p:cNvPr id="11" name="Content Placeholder 10"/>
          <p:cNvSpPr>
            <a:spLocks noGrp="1"/>
          </p:cNvSpPr>
          <p:nvPr>
            <p:ph sz="quarter" idx="14"/>
          </p:nvPr>
        </p:nvSpPr>
        <p:spPr>
          <a:xfrm>
            <a:off x="450850" y="4760913"/>
            <a:ext cx="8242300" cy="1249362"/>
          </a:xfrm>
        </p:spPr>
        <p:txBody>
          <a:bodyPr/>
          <a:lstStyle>
            <a:lvl1pPr>
              <a:spcBef>
                <a:spcPts val="300"/>
              </a:spcBef>
              <a:defRPr sz="1200"/>
            </a:lvl1pPr>
            <a:lvl2pPr marL="0" indent="0">
              <a:lnSpc>
                <a:spcPts val="1680"/>
              </a:lnSpc>
              <a:spcBef>
                <a:spcPts val="1200"/>
              </a:spcBef>
              <a:buNone/>
              <a:defRPr sz="1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68836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reserve="1">
  <p:cSld name="Thank You">
    <p:spTree>
      <p:nvGrpSpPr>
        <p:cNvPr id="1" name=""/>
        <p:cNvGrpSpPr/>
        <p:nvPr/>
      </p:nvGrpSpPr>
      <p:grpSpPr>
        <a:xfrm>
          <a:off x="0" y="0"/>
          <a:ext cx="0" cy="0"/>
          <a:chOff x="0" y="0"/>
          <a:chExt cx="0" cy="0"/>
        </a:xfrm>
      </p:grpSpPr>
      <p:sp>
        <p:nvSpPr>
          <p:cNvPr id="3" name="TextBox 2"/>
          <p:cNvSpPr txBox="1"/>
          <p:nvPr/>
        </p:nvSpPr>
        <p:spPr>
          <a:xfrm>
            <a:off x="457200" y="1447800"/>
            <a:ext cx="6477000" cy="21336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sz="6000" b="1" dirty="0"/>
              <a:t>Thank you.</a:t>
            </a:r>
          </a:p>
          <a:p>
            <a:pPr lvl="0"/>
            <a:endParaRPr lang="en-US" dirty="0"/>
          </a:p>
        </p:txBody>
      </p:sp>
      <p:pic>
        <p:nvPicPr>
          <p:cNvPr id="4" name="Picture 3" descr="Fluidigm_Hero_Logo_light_backgroun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616146"/>
            <a:ext cx="2363086" cy="784654"/>
          </a:xfrm>
          <a:prstGeom prst="rect">
            <a:avLst/>
          </a:prstGeom>
        </p:spPr>
      </p:pic>
    </p:spTree>
    <p:extLst>
      <p:ext uri="{BB962C8B-B14F-4D97-AF65-F5344CB8AC3E}">
        <p14:creationId xmlns:p14="http://schemas.microsoft.com/office/powerpoint/2010/main" val="1389056245"/>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extBox 1"/>
          <p:cNvSpPr txBox="1"/>
          <p:nvPr/>
        </p:nvSpPr>
        <p:spPr>
          <a:xfrm>
            <a:off x="457200" y="1295400"/>
            <a:ext cx="5486400" cy="39624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b="1" dirty="0"/>
              <a:t>Simplify the complex quest to understand and apply biology.</a:t>
            </a:r>
          </a:p>
          <a:p>
            <a:pPr lvl="0"/>
            <a:endParaRPr lang="en-US" dirty="0"/>
          </a:p>
        </p:txBody>
      </p:sp>
      <p:pic>
        <p:nvPicPr>
          <p:cNvPr id="4" name="Picture 3" descr="Fluidigm_Hero_Logo_light_backgroun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740302"/>
            <a:ext cx="2057400" cy="683152"/>
          </a:xfrm>
          <a:prstGeom prst="rect">
            <a:avLst/>
          </a:prstGeom>
        </p:spPr>
      </p:pic>
    </p:spTree>
    <p:extLst>
      <p:ext uri="{BB962C8B-B14F-4D97-AF65-F5344CB8AC3E}">
        <p14:creationId xmlns:p14="http://schemas.microsoft.com/office/powerpoint/2010/main" val="169014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3400"/>
            </a:lvl1pPr>
          </a:lstStyle>
          <a:p>
            <a:r>
              <a:rPr lang="en-US"/>
              <a:t>Click To Edit Master Title Style</a:t>
            </a:r>
          </a:p>
        </p:txBody>
      </p:sp>
      <p:sp>
        <p:nvSpPr>
          <p:cNvPr id="3"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593047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457200" y="2286001"/>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665023" y="2278083"/>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4"/>
          </p:nvPr>
        </p:nvSpPr>
        <p:spPr/>
        <p:txBody>
          <a:bodyPr/>
          <a:lstStyle/>
          <a:p>
            <a:endParaRPr lang="en-US" dirty="0"/>
          </a:p>
        </p:txBody>
      </p:sp>
      <p:sp>
        <p:nvSpPr>
          <p:cNvPr id="5" name="Slide Number Placeholder 4"/>
          <p:cNvSpPr>
            <a:spLocks noGrp="1"/>
          </p:cNvSpPr>
          <p:nvPr>
            <p:ph type="sldNum" sz="quarter" idx="15"/>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426907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457200" y="2286001"/>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3"/>
          </p:nvPr>
        </p:nvSpPr>
        <p:spPr>
          <a:xfrm>
            <a:off x="3276600" y="228600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half" idx="14"/>
          </p:nvPr>
        </p:nvSpPr>
        <p:spPr>
          <a:xfrm>
            <a:off x="6096000" y="230505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5"/>
          </p:nvPr>
        </p:nvSpPr>
        <p:spPr/>
        <p:txBody>
          <a:bodyPr/>
          <a:lstStyle/>
          <a:p>
            <a:endParaRPr lang="en-US" dirty="0"/>
          </a:p>
        </p:txBody>
      </p:sp>
      <p:sp>
        <p:nvSpPr>
          <p:cNvPr id="5" name="Slide Number Placeholder 4"/>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256516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Section Break 1">
    <p:bg>
      <p:bgPr>
        <a:gradFill flip="none" rotWithShape="1">
          <a:gsLst>
            <a:gs pos="0">
              <a:srgbClr val="530080"/>
            </a:gs>
            <a:gs pos="50000">
              <a:srgbClr val="9D0081"/>
            </a:gs>
            <a:gs pos="100000">
              <a:srgbClr val="E60082"/>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95400"/>
            <a:ext cx="5943600"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1000637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Section Break 2">
    <p:bg>
      <p:bgPr>
        <a:gradFill flip="none" rotWithShape="1">
          <a:gsLst>
            <a:gs pos="0">
              <a:srgbClr val="D90000"/>
            </a:gs>
            <a:gs pos="100000">
              <a:srgbClr val="FFAA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381177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Section Break 3">
    <p:bg>
      <p:bgPr>
        <a:gradFill flip="none" rotWithShape="1">
          <a:gsLst>
            <a:gs pos="0">
              <a:srgbClr val="005900"/>
            </a:gs>
            <a:gs pos="100000">
              <a:srgbClr val="97E6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29250315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91440" tIns="45720" rIns="91440" bIns="45720" rtlCol="0" anchor="t">
            <a:noAutofit/>
          </a:bodyPr>
          <a:lstStyle/>
          <a:p>
            <a:r>
              <a:rPr lang="en-US"/>
              <a:t>Master Title One Line (Preferred)</a:t>
            </a:r>
          </a:p>
        </p:txBody>
      </p:sp>
      <p:sp>
        <p:nvSpPr>
          <p:cNvPr id="3" name="Text Placeholder 2"/>
          <p:cNvSpPr>
            <a:spLocks noGrp="1"/>
          </p:cNvSpPr>
          <p:nvPr>
            <p:ph type="body" idx="1"/>
          </p:nvPr>
        </p:nvSpPr>
        <p:spPr>
          <a:xfrm>
            <a:off x="457200" y="2286001"/>
            <a:ext cx="8229600" cy="38401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 (Avoid sub-bullets if possible)</a:t>
            </a:r>
          </a:p>
          <a:p>
            <a:pPr lvl="3"/>
            <a:r>
              <a:rPr lang="en-US"/>
              <a:t>Fourth level (Avoid sub-bullets if possible)</a:t>
            </a:r>
          </a:p>
        </p:txBody>
      </p:sp>
      <p:sp>
        <p:nvSpPr>
          <p:cNvPr id="5" name="Footer Placeholder 4"/>
          <p:cNvSpPr>
            <a:spLocks noGrp="1"/>
          </p:cNvSpPr>
          <p:nvPr>
            <p:ph type="ftr" sz="quarter" idx="3"/>
          </p:nvPr>
        </p:nvSpPr>
        <p:spPr>
          <a:xfrm>
            <a:off x="3200400" y="6573255"/>
            <a:ext cx="2743200" cy="228600"/>
          </a:xfrm>
          <a:prstGeom prst="rect">
            <a:avLst/>
          </a:prstGeom>
        </p:spPr>
        <p:txBody>
          <a:bodyPr vert="horz" lIns="91440" tIns="45720" rIns="91440" bIns="45720" rtlCol="0" anchor="ctr"/>
          <a:lstStyle>
            <a:lvl1pPr algn="ctr">
              <a:defRPr sz="1100">
                <a:solidFill>
                  <a:schemeClr val="bg1">
                    <a:lumMod val="50000"/>
                  </a:schemeClr>
                </a:solidFill>
              </a:defRPr>
            </a:lvl1pPr>
          </a:lstStyle>
          <a:p>
            <a:endParaRPr lang="en-US" dirty="0"/>
          </a:p>
        </p:txBody>
      </p:sp>
      <p:sp>
        <p:nvSpPr>
          <p:cNvPr id="8" name="Slide Number Placeholder 7"/>
          <p:cNvSpPr>
            <a:spLocks noGrp="1"/>
          </p:cNvSpPr>
          <p:nvPr>
            <p:ph type="sldNum" sz="quarter" idx="4"/>
          </p:nvPr>
        </p:nvSpPr>
        <p:spPr>
          <a:xfrm>
            <a:off x="6553200" y="6590085"/>
            <a:ext cx="2133600" cy="228600"/>
          </a:xfrm>
          <a:prstGeom prst="rect">
            <a:avLst/>
          </a:prstGeom>
        </p:spPr>
        <p:txBody>
          <a:bodyPr vert="horz" lIns="91440" tIns="45720" rIns="91440" bIns="45720" rtlCol="0" anchor="b" anchorCtr="0"/>
          <a:lstStyle>
            <a:lvl1pPr algn="r">
              <a:defRPr sz="1100">
                <a:solidFill>
                  <a:schemeClr val="bg1">
                    <a:lumMod val="50000"/>
                  </a:schemeClr>
                </a:solidFill>
              </a:defRPr>
            </a:lvl1p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6472828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1" r:id="rId3"/>
    <p:sldLayoutId id="2147483692" r:id="rId4"/>
    <p:sldLayoutId id="2147483695" r:id="rId5"/>
    <p:sldLayoutId id="2147483696" r:id="rId6"/>
    <p:sldLayoutId id="2147483697" r:id="rId7"/>
    <p:sldLayoutId id="2147483698" r:id="rId8"/>
    <p:sldLayoutId id="2147483699" r:id="rId9"/>
    <p:sldLayoutId id="2147483700" r:id="rId10"/>
    <p:sldLayoutId id="2147483702" r:id="rId11"/>
    <p:sldLayoutId id="2147483708" r:id="rId12"/>
    <p:sldLayoutId id="2147483709" r:id="rId13"/>
    <p:sldLayoutId id="2147483707" r:id="rId14"/>
    <p:sldLayoutId id="2147483704" r:id="rId15"/>
  </p:sldLayoutIdLst>
  <p:hf sldNum="0" hdr="0" ftr="0" dt="0"/>
  <p:txStyles>
    <p:title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SzPct val="75000"/>
        <a:buFont typeface="Courier New" panose="02070309020205020404" pitchFamily="49" charset="0"/>
        <a:buChar char="o"/>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91440" tIns="45720" rIns="91440" bIns="45720" rtlCol="0" anchor="t">
            <a:noAutofit/>
          </a:bodyPr>
          <a:lstStyle/>
          <a:p>
            <a:r>
              <a:rPr lang="en-US" dirty="0"/>
              <a:t>Master Title One Line (Preferred)</a:t>
            </a:r>
          </a:p>
        </p:txBody>
      </p:sp>
      <p:sp>
        <p:nvSpPr>
          <p:cNvPr id="3" name="Text Placeholder 2"/>
          <p:cNvSpPr>
            <a:spLocks noGrp="1"/>
          </p:cNvSpPr>
          <p:nvPr>
            <p:ph type="body" idx="1"/>
          </p:nvPr>
        </p:nvSpPr>
        <p:spPr>
          <a:xfrm>
            <a:off x="457200" y="2286001"/>
            <a:ext cx="8229600" cy="38401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 (Avoid sub-bullets if possible)</a:t>
            </a:r>
          </a:p>
          <a:p>
            <a:pPr lvl="3"/>
            <a:r>
              <a:rPr lang="en-US" dirty="0"/>
              <a:t>Fourth level (Avoid sub-bullets if possible)</a:t>
            </a:r>
          </a:p>
        </p:txBody>
      </p:sp>
      <p:sp>
        <p:nvSpPr>
          <p:cNvPr id="5" name="Footer Placeholder 4"/>
          <p:cNvSpPr>
            <a:spLocks noGrp="1"/>
          </p:cNvSpPr>
          <p:nvPr>
            <p:ph type="ftr" sz="quarter" idx="3"/>
          </p:nvPr>
        </p:nvSpPr>
        <p:spPr>
          <a:xfrm>
            <a:off x="3182053" y="6573255"/>
            <a:ext cx="2895600" cy="22860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8" name="Slide Number Placeholder 7"/>
          <p:cNvSpPr>
            <a:spLocks noGrp="1"/>
          </p:cNvSpPr>
          <p:nvPr>
            <p:ph type="sldNum" sz="quarter" idx="4"/>
          </p:nvPr>
        </p:nvSpPr>
        <p:spPr>
          <a:xfrm>
            <a:off x="6553200" y="6590085"/>
            <a:ext cx="2133600" cy="228600"/>
          </a:xfrm>
          <a:prstGeom prst="rect">
            <a:avLst/>
          </a:prstGeom>
        </p:spPr>
        <p:txBody>
          <a:bodyPr vert="horz" lIns="91440" tIns="45720" rIns="91440" bIns="45720" rtlCol="0" anchor="b" anchorCtr="0"/>
          <a:lstStyle>
            <a:lvl1pPr algn="r">
              <a:defRPr sz="1100">
                <a:solidFill>
                  <a:schemeClr val="tx1">
                    <a:tint val="75000"/>
                  </a:schemeClr>
                </a:solidFill>
              </a:defRPr>
            </a:lvl1p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7818191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9.xml"/><Relationship Id="rId3"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9.xml"/><Relationship Id="rId3"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32.png"/><Relationship Id="rId1" Type="http://schemas.openxmlformats.org/officeDocument/2006/relationships/tags" Target="../tags/tag13.xml"/><Relationship Id="rId2"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34.png"/><Relationship Id="rId1" Type="http://schemas.openxmlformats.org/officeDocument/2006/relationships/tags" Target="../tags/tag15.xml"/><Relationship Id="rId2"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5.png"/><Relationship Id="rId1" Type="http://schemas.openxmlformats.org/officeDocument/2006/relationships/tags" Target="../tags/tag16.xml"/><Relationship Id="rId2"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tags" Target="../tags/tag17.xml"/><Relationship Id="rId2"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38.png"/><Relationship Id="rId1" Type="http://schemas.openxmlformats.org/officeDocument/2006/relationships/tags" Target="../tags/tag19.xml"/><Relationship Id="rId2"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39.png"/><Relationship Id="rId1" Type="http://schemas.openxmlformats.org/officeDocument/2006/relationships/tags" Target="../tags/tag20.xml"/><Relationship Id="rId2"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tags" Target="../tags/tag21.xml"/><Relationship Id="rId2"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19.xml"/><Relationship Id="rId3"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19.xml"/><Relationship Id="rId3"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19.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tags" Target="../tags/tag26.xml"/><Relationship Id="rId2"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tags" Target="../tags/tag27.xml"/><Relationship Id="rId2"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9.xml"/><Relationship Id="rId3"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50.png"/><Relationship Id="rId1" Type="http://schemas.openxmlformats.org/officeDocument/2006/relationships/tags" Target="../tags/tag33.xml"/><Relationship Id="rId2"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tags" Target="../tags/tag34.xml"/><Relationship Id="rId2"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tags" Target="../tags/tag35.xml"/><Relationship Id="rId2"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 Type="http://schemas.openxmlformats.org/officeDocument/2006/relationships/tags" Target="../tags/tag36.xml"/><Relationship Id="rId2"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tags" Target="../tags/tag37.xml"/><Relationship Id="rId2"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66.png"/><Relationship Id="rId1" Type="http://schemas.openxmlformats.org/officeDocument/2006/relationships/tags" Target="../tags/tag38.xml"/><Relationship Id="rId2"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67.png"/><Relationship Id="rId1" Type="http://schemas.openxmlformats.org/officeDocument/2006/relationships/tags" Target="../tags/tag39.xml"/><Relationship Id="rId2"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68.png"/><Relationship Id="rId1" Type="http://schemas.openxmlformats.org/officeDocument/2006/relationships/tags" Target="../tags/tag40.xml"/><Relationship Id="rId2"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 Type="http://schemas.openxmlformats.org/officeDocument/2006/relationships/tags" Target="../tags/tag5.xml"/><Relationship Id="rId2"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tags" Target="../tags/tag41.xml"/><Relationship Id="rId2"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tags" Target="../tags/tag44.xml"/><Relationship Id="rId2"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video" Target="../media/media1.wmv"/><Relationship Id="rId4" Type="http://schemas.openxmlformats.org/officeDocument/2006/relationships/slideLayout" Target="../slideLayouts/slideLayout4.xml"/><Relationship Id="rId5" Type="http://schemas.openxmlformats.org/officeDocument/2006/relationships/image" Target="../media/image16.png"/><Relationship Id="rId1" Type="http://schemas.openxmlformats.org/officeDocument/2006/relationships/tags" Target="../tags/tag6.xml"/><Relationship Id="rId2" Type="http://schemas.microsoft.com/office/2007/relationships/media" Target="../media/media1.wmv"/></Relationships>
</file>

<file path=ppt/slides/_rels/slide6.xml.rels><?xml version="1.0" encoding="UTF-8" standalone="yes"?>
<Relationships xmlns="http://schemas.openxmlformats.org/package/2006/relationships"><Relationship Id="rId11" Type="http://schemas.openxmlformats.org/officeDocument/2006/relationships/image" Target="../media/image24.jpeg"/><Relationship Id="rId12" Type="http://schemas.openxmlformats.org/officeDocument/2006/relationships/image" Target="../media/image25.jpeg"/><Relationship Id="rId13" Type="http://schemas.openxmlformats.org/officeDocument/2006/relationships/image" Target="../media/image26.jpeg"/><Relationship Id="rId14" Type="http://schemas.openxmlformats.org/officeDocument/2006/relationships/image" Target="../media/image27.jpeg"/><Relationship Id="rId15" Type="http://schemas.openxmlformats.org/officeDocument/2006/relationships/image" Target="../media/image28.jpeg"/><Relationship Id="rId1" Type="http://schemas.openxmlformats.org/officeDocument/2006/relationships/tags" Target="../tags/tag7.xml"/><Relationship Id="rId2" Type="http://schemas.openxmlformats.org/officeDocument/2006/relationships/slideLayout" Target="../slideLayouts/slideLayout4.xml"/><Relationship Id="rId3" Type="http://schemas.openxmlformats.org/officeDocument/2006/relationships/notesSlide" Target="../notesSlides/notesSlide1.xml"/><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jpeg"/><Relationship Id="rId8" Type="http://schemas.openxmlformats.org/officeDocument/2006/relationships/image" Target="../media/image21.jpeg"/><Relationship Id="rId9" Type="http://schemas.openxmlformats.org/officeDocument/2006/relationships/image" Target="../media/image22.jpeg"/><Relationship Id="rId10"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9.xml"/><Relationship Id="rId3"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89917" y="5884333"/>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7" name="TextBox 6"/>
          <p:cNvSpPr txBox="1"/>
          <p:nvPr/>
        </p:nvSpPr>
        <p:spPr>
          <a:xfrm>
            <a:off x="1778000" y="6127750"/>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9" name="TextBox 8"/>
          <p:cNvSpPr txBox="1"/>
          <p:nvPr/>
        </p:nvSpPr>
        <p:spPr>
          <a:xfrm>
            <a:off x="656167" y="6053667"/>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11" name="TextBox 10"/>
          <p:cNvSpPr txBox="1"/>
          <p:nvPr/>
        </p:nvSpPr>
        <p:spPr>
          <a:xfrm>
            <a:off x="2540000" y="5969000"/>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2" name="Title 1"/>
          <p:cNvSpPr>
            <a:spLocks noGrp="1"/>
          </p:cNvSpPr>
          <p:nvPr>
            <p:ph type="ctrTitle"/>
          </p:nvPr>
        </p:nvSpPr>
        <p:spPr>
          <a:xfrm>
            <a:off x="457199" y="1314452"/>
            <a:ext cx="6426201" cy="1295398"/>
          </a:xfrm>
        </p:spPr>
        <p:txBody>
          <a:bodyPr/>
          <a:lstStyle/>
          <a:p>
            <a:r>
              <a:rPr lang="en-US"/>
              <a:t>Single-Cell Stranded Total RNA Sequencing</a:t>
            </a:r>
            <a:endParaRPr lang="en-US" dirty="0"/>
          </a:p>
        </p:txBody>
      </p:sp>
      <p:sp>
        <p:nvSpPr>
          <p:cNvPr id="10" name="TextBox 9">
            <a:extLst>
              <a:ext uri="{FF2B5EF4-FFF2-40B4-BE49-F238E27FC236}">
                <a16:creationId xmlns:a16="http://schemas.microsoft.com/office/drawing/2014/main" xmlns="" id="{D2963528-7015-4D64-937C-E607BBD63A1C}"/>
              </a:ext>
            </a:extLst>
          </p:cNvPr>
          <p:cNvSpPr txBox="1"/>
          <p:nvPr/>
        </p:nvSpPr>
        <p:spPr>
          <a:xfrm>
            <a:off x="2456407" y="5856316"/>
            <a:ext cx="926869" cy="200055"/>
          </a:xfrm>
          <a:prstGeom prst="rect">
            <a:avLst/>
          </a:prstGeom>
          <a:noFill/>
        </p:spPr>
        <p:txBody>
          <a:bodyPr wrap="square" rtlCol="0">
            <a:spAutoFit/>
          </a:bodyPr>
          <a:lstStyle/>
          <a:p>
            <a:r>
              <a:rPr lang="en-US" sz="700" b="1" dirty="0">
                <a:solidFill>
                  <a:schemeClr val="bg1"/>
                </a:solidFill>
                <a:latin typeface="Montserrat" panose="02000505000000020004" pitchFamily="2" charset="0"/>
              </a:rPr>
              <a:t>®</a:t>
            </a:r>
          </a:p>
        </p:txBody>
      </p:sp>
    </p:spTree>
    <p:custDataLst>
      <p:tags r:id="rId1"/>
    </p:custDataLst>
    <p:extLst>
      <p:ext uri="{BB962C8B-B14F-4D97-AF65-F5344CB8AC3E}">
        <p14:creationId xmlns:p14="http://schemas.microsoft.com/office/powerpoint/2010/main" val="70209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32210022-14A9-4C22-A68F-E13BE9424FDC}"/>
              </a:ext>
            </a:extLst>
          </p:cNvPr>
          <p:cNvGrpSpPr/>
          <p:nvPr/>
        </p:nvGrpSpPr>
        <p:grpSpPr>
          <a:xfrm>
            <a:off x="472440" y="1935736"/>
            <a:ext cx="8229600" cy="4177490"/>
            <a:chOff x="0" y="1935736"/>
            <a:chExt cx="8499140" cy="4177490"/>
          </a:xfrm>
        </p:grpSpPr>
        <p:sp>
          <p:nvSpPr>
            <p:cNvPr id="10" name="Rectangle 9">
              <a:extLst>
                <a:ext uri="{FF2B5EF4-FFF2-40B4-BE49-F238E27FC236}">
                  <a16:creationId xmlns:a16="http://schemas.microsoft.com/office/drawing/2014/main" xmlns="" id="{0D4E524D-E822-4C64-BF96-AFF8A47BD333}"/>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11" name="Rectangle 10">
              <a:extLst>
                <a:ext uri="{FF2B5EF4-FFF2-40B4-BE49-F238E27FC236}">
                  <a16:creationId xmlns:a16="http://schemas.microsoft.com/office/drawing/2014/main" xmlns="" id="{59428EEB-D16B-4AA8-9AC5-FA35C1E8A894}"/>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12" name="Straight Connector 11">
              <a:extLst>
                <a:ext uri="{FF2B5EF4-FFF2-40B4-BE49-F238E27FC236}">
                  <a16:creationId xmlns:a16="http://schemas.microsoft.com/office/drawing/2014/main" xmlns="" id="{33C5EB05-0894-4919-8C08-1DE82308ED9A}"/>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5F0487C0-7ED3-4958-A494-558135649B43}"/>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14" name="Rectangle 13">
              <a:extLst>
                <a:ext uri="{FF2B5EF4-FFF2-40B4-BE49-F238E27FC236}">
                  <a16:creationId xmlns:a16="http://schemas.microsoft.com/office/drawing/2014/main" xmlns="" id="{EADFD76B-3DED-460C-9D29-673FAAE31E93}"/>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15" name="Straight Connector 14">
              <a:extLst>
                <a:ext uri="{FF2B5EF4-FFF2-40B4-BE49-F238E27FC236}">
                  <a16:creationId xmlns:a16="http://schemas.microsoft.com/office/drawing/2014/main" xmlns="" id="{7B538FF6-A1E1-4514-861D-0F525BB43500}"/>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 id="{216A22C4-3FF1-43F7-8289-7C65CD6C3E57}"/>
                </a:ext>
              </a:extLst>
            </p:cNvPr>
            <p:cNvGrpSpPr/>
            <p:nvPr/>
          </p:nvGrpSpPr>
          <p:grpSpPr>
            <a:xfrm>
              <a:off x="1766018" y="2656802"/>
              <a:ext cx="6636640" cy="3248665"/>
              <a:chOff x="1779154" y="2627305"/>
              <a:chExt cx="6636640" cy="3248665"/>
            </a:xfrm>
          </p:grpSpPr>
          <p:cxnSp>
            <p:nvCxnSpPr>
              <p:cNvPr id="18" name="Straight Connector 17">
                <a:extLst>
                  <a:ext uri="{FF2B5EF4-FFF2-40B4-BE49-F238E27FC236}">
                    <a16:creationId xmlns:a16="http://schemas.microsoft.com/office/drawing/2014/main" xmlns="" id="{D38B7D89-D464-469A-9C6F-5F40347450ED}"/>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164D82F1-1C28-4759-A848-292CBE11E79A}"/>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DC4AB19-A1A3-4E74-8F67-C502B7F403D5}"/>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AC143C36-B160-486F-B2F3-3E646D7CF971}"/>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BD0FD2D8-A29C-44AE-8B45-2ECBA0FD3A39}"/>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4E00E171-3487-4DB4-A9B8-48A29CAFC98B}"/>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7102E995-8050-449A-9BAE-65948C4CDE11}"/>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5463755C-118A-4972-8B50-4E44F47AB98B}"/>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FDCD1A1-A25B-41BF-9347-0205C1BD2D52}"/>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3B26F2BE-489B-4FE3-885C-31F3F9DC4AF4}"/>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D1509909-7035-42AB-B35B-7FB61254C14F}"/>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F59CFEC-8E25-41C3-AC4C-D57AF42D3B52}"/>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295BFD2-3073-4EA4-9961-768A5F1CC2E2}"/>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03C823F5-ACED-4103-8BFE-908E2A52655E}"/>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4CBE2D43-E34D-4ED9-9B1B-452D297910B5}"/>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E121E3E1-B785-4128-B3EB-7732470A5C9C}"/>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0B9EAE95-887C-4ACC-B6B9-7A4B63DD2A5C}"/>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077A82F6-BBC4-4242-A39B-3E6D3FE65F8D}"/>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13E6AE9A-8A3C-4042-88FF-1BC88594E43C}"/>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5CE9DE86-1495-4120-B369-7E389EC4FE88}"/>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61A05956-6BA0-4B0B-A33E-43D42E4ECA5E}"/>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1550954B-F29A-4CDD-B277-7EE7C3A64000}"/>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06D25A1D-D5E8-4992-BA4F-18A8CB0736DB}"/>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24A95FE4-91CC-4670-819F-6A10D8C698E3}"/>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74201B41-46FE-45A2-8B6F-D80406820455}"/>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1F641E1-380F-4828-8673-7006EAC20178}"/>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1590C388-150A-436E-AB5A-20DEEB8C7508}"/>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180A7265-D0BA-4A0F-9572-0338A0EF206E}"/>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587FA526-AEBB-4117-B998-611C1F50A40E}"/>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078EF2EA-D4F0-44E1-8D08-47274CDCB026}"/>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EDA8F406-8C80-4C64-9573-7B633C7E552F}"/>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1B04D750-96DA-43E1-8DE9-4CC71E6FFB75}"/>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C9281CA8-F39D-4CE4-9F9C-CE00923FA1AB}"/>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1E9D44A1-3B5C-4765-A7B2-45363F7C3B9B}"/>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E19449AE-5648-4C07-B6D8-CB970C5FAFED}"/>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6DD44997-0A6B-4768-8983-9A0E7D242107}"/>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6F86C3FA-1D2E-420B-A902-E65E2E457D6C}"/>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93D3C7CC-2B33-4BD3-8AA4-2467A906F0B5}"/>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4EAF13FA-C3F5-43EC-B3F9-B88BEAA878B6}"/>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3152DBE6-EA9F-4B21-8151-846D09D6CF00}"/>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4D5916E2-4FCA-4E5C-996C-57142D6F9D22}"/>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066F2348-387C-400F-8550-97B4689472F0}"/>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430A5E64-9C89-4E6C-937A-67699FAFD386}"/>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C8514C26-21AC-4195-A0A8-248D72C767A8}"/>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E3DF4348-50F0-4261-88E5-4B154E676F16}"/>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B7D9E1E8-709A-4F80-8A74-7FEC92DE5BC3}"/>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205CB01B-3804-4F30-9C8C-CDA556A7C8F3}"/>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DB837BB6-B775-495D-B7DC-70DA04EE50F0}"/>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C15C75C9-06EF-4E8E-948C-2AC50FC4C908}"/>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90212025-0B4E-4144-A7E2-D06A7C678691}"/>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60269DFE-EB30-4B61-9763-4F02AC017C74}"/>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9C7AD4BA-5FDE-4AD5-B66D-031F9E78CE55}"/>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1752B26F-9E70-4D55-BE27-307E3F9B6753}"/>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FF6E78D9-F769-4E5D-81D4-479715668A30}"/>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05C29818-13EB-45FA-9FDF-314292E9FAC9}"/>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655952D6-C5E0-4CD6-B4B3-2E9065E4FFF9}"/>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CFAA67FE-557B-494A-A079-D55A86E4C6A6}"/>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9F25927E-D4A7-40E6-B7A3-C5610818A002}"/>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34321A0C-09FC-41A7-9B4E-7E08FA890F2A}"/>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254279DF-5D0B-4A74-9D9E-76A8A9C4447E}"/>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55D3585F-2428-43CE-B020-DA6E153FB75E}"/>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31C35ECC-28E2-47E3-A08B-9F95279AD749}"/>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DD30467C-A0CE-44A3-9B7F-A09539689246}"/>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7E67168C-E1D8-421D-A187-568B82D8326F}"/>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xmlns="" id="{C1C5D36D-E35A-420D-9C44-B73BBC405A06}"/>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13CA48B6-B6E7-4157-98B7-D76B5A888CA5}"/>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CACA559-3E79-43CC-AE91-16B21052B26F}"/>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F8F4A8CA-7EDA-42CA-A820-FD329170BDD1}"/>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85F83F4-C19C-4A15-BF97-71B3E8338FF2}"/>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8D938167-9E52-42DA-B2D3-5087A36C75B2}"/>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3FE29084-DA19-43FF-B5B0-8C13892F8E09}"/>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FDA79DA1-FD5A-446D-BFAA-3C1F2D2D9D74}"/>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472D6EEF-821B-45E6-89A6-17C450227C55}"/>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F4ED04B7-D00C-4956-8A56-DDF40260F5B9}"/>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01DE94F5-9BA7-416C-809D-490D9FDD6E3A}"/>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11809DA9-E2E2-4043-8BC6-9E81ADAF01DC}"/>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DB821D62-0FF7-4939-B1FA-C9698D9F0AAC}"/>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6F9FB172-23E4-407D-80C2-57DBFC24318F}"/>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421BF6EB-98EF-4C4C-B812-97B1900EBED0}"/>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570E9157-4382-47EC-8D63-A4DEB3BB7513}"/>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D47B5167-871C-44F3-99E9-23DB205156CD}"/>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88710DC8-725B-411C-9067-89FE615FF5F8}"/>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50BD6DD-A17E-46D9-9E12-E9D8298C288B}"/>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B0C501E9-06C1-48B4-9924-4C0DEE502E80}"/>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70DDCAC1-6FA0-48E6-8546-E50782409285}"/>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8CBA89FE-C3F9-4163-8CBC-7BC89734910E}"/>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8DEC5C65-12E3-43B0-B756-7F19BBE57F7E}"/>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29F049F4-2055-47CB-9EE8-103FDC5FAA39}"/>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B07F71DD-D585-4C2A-8EFB-854E0A89C6D3}"/>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21C2960F-8C59-413C-9AE2-46CB08375336}"/>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xmlns="" id="{6E9ACE61-2DDB-4157-B0D4-1437B26414B7}"/>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xmlns="" id="{B9A37A6C-E5F9-4556-974E-D6026C8ED777}"/>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xmlns="" id="{004EF15C-F542-479F-BE4D-1E9E513648E7}"/>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17B847F0-6EC0-4CBF-8032-F689E51D1F36}"/>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xmlns="" id="{B198DB8C-ECF2-42E0-8981-CFF6B32DD2C6}"/>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xmlns="" id="{22DBCA6E-D6F1-4233-A109-9099D5FBE56D}"/>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6D8EDC2E-B05B-475A-88DB-3A2ACBB09388}"/>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50502209-3F59-42E8-BA70-1AB5A370A590}"/>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B5C90634-AF5B-4AF7-949B-2D86D6D1E9F9}"/>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CD7E05E8-EC70-4730-97B9-7D8F9F652FC1}"/>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09BCBACE-FDF0-44A7-9379-BCD6CB07200A}"/>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AA5FC117-7D9F-4439-BE05-E1790CBE7263}"/>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867C8679-110D-42AC-A0A9-D6E34000D717}"/>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06367368-CAD4-4D49-8891-AAF35091FC9E}"/>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B42FFADB-E4BB-4526-A9B8-92C1258A1615}"/>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F266202D-AABA-469B-9F68-EEC94196908E}"/>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32CD1ECA-ADAF-40F3-A328-F246FC4FBF1A}"/>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B9073516-F385-4F2B-8B6A-8C45D178B62D}"/>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78B5D1F2-9046-4DC8-A8F3-A67AF51CA7B4}"/>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4378D13D-084E-4F26-BD37-D60E03135D76}"/>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6F8017FD-B4A5-482C-AC2F-3FFD378C9BE1}"/>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F835E9EE-4932-4183-AC9B-0EBE1CF5539F}"/>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31B55C8-50E4-4B12-BB10-20C9675204D1}"/>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741B4030-F121-4A8D-A308-2E45C7C06205}"/>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3BF87F2C-3F16-4793-ABC2-75AA1803FFF6}"/>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B27B6F3B-C33D-43BF-A96E-C498330D313A}"/>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36272318-1A58-4ECF-8937-A7CDB420B5F7}"/>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536E725F-C10C-4438-835C-4801E995A437}"/>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83103FD5-F49F-4C17-B91A-A90DAD88ED7D}"/>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xmlns="" id="{91D18D33-4D0C-4288-879C-EDBED58E8DAF}"/>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6007C08B-3D35-4E14-B212-B97FF5E90061}"/>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3D498AB8-EA85-4136-86BA-871A2B7ADC5E}"/>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xmlns="" id="{7B8F484C-8B10-47B6-9CBB-57C3A22EDD3F}"/>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xmlns="" id="{9B394277-D64D-461E-B2E5-A00F25F11635}"/>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xmlns="" id="{C67D5E92-416B-4E36-9582-B8CC360C373A}"/>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C70DD8D6-0D71-41E7-AFB1-DD1D0941FDC8}"/>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9DB691E6-5E07-48C6-9ED6-A1B95D1A63A2}"/>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xmlns="" id="{B917DAED-D57B-44F1-993C-47FC3D9A6FAF}"/>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xmlns="" id="{577DB499-74E9-43A7-81FC-FA8804D28DCD}"/>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xmlns="" id="{A1D004FE-D37B-4906-9D32-2D6BCAE527FF}"/>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xmlns="" id="{0C8A32F9-9248-4D4A-BD08-95A05EA1CC6F}"/>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871A5648-82C8-4B82-8B7C-2735766CEFF0}"/>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95C54212-7325-42AA-859B-397D2677BE68}"/>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5DE3BC89-87C0-4632-93FE-09C3196BFF00}"/>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3C59A306-2CCC-4489-877F-FC20B4F71041}"/>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9C165E40-F230-4FD6-B8F6-E0FAB3CA1033}"/>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93609AE1-3839-4567-B8CC-A1F816B1B0D7}"/>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D129DEF0-3035-4889-9760-B6BC14D435AE}"/>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2016F09E-D409-4E99-8412-520CA5BFFFE0}"/>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62501DF4-7E8B-4784-B4DF-56DC5BEC250B}"/>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4943486A-A233-45F4-AFB7-BCED3D203B93}"/>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4CE7C0B3-74C9-428C-BAF6-8ECD60B2F50A}"/>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A6B51A2D-0087-43E1-90A0-4A438857A116}"/>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08C2162C-8E9E-4850-AD2D-15264A4995D5}"/>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06F98AEE-47D9-4D27-A36B-EC0708EDBAFC}"/>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482E916D-ED8D-486A-B3EB-5FF43E1B8F46}"/>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A99C30F4-050F-468C-9B3B-E4EE52DCB2F6}"/>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0809CA9B-B960-468F-AE28-40FB2A9A96E7}"/>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16FBAF88-838A-4F6A-9489-AA4AC85DC7D5}"/>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115F69B5-36DF-4CEF-ADED-3E0BA7EFED21}"/>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A6A7C1C9-D1AA-4F58-A258-E853C0D4541B}"/>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4E423448-7890-4ABC-AD36-C02578C07F38}"/>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3AA59E42-C957-45A1-B66E-D5E7E76C63FD}"/>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43764128-7C63-4CA8-BDB8-CDF6FB656978}"/>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0B362B7A-B33D-4E82-BBE0-7FC7511043DE}"/>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4312A49A-F95E-4722-ABCD-33F8D801BF2C}"/>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D1310237-CCD4-4927-8238-A80BA861CF81}"/>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7F2D1D38-5186-4D1A-A734-F466BA9FABEE}"/>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616BC457-794E-4AAF-8F65-95609C1BA213}"/>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021B4F4F-7FE2-4475-A334-008756B08D0B}"/>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70A47974-E7A4-4448-8BCC-7DBEC8BDED0D}"/>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ACE58350-147E-4E6E-9B2A-842B06581AFE}"/>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62FC3849-5E71-4933-AC1C-A403ED9C5815}"/>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053E7432-41D8-4C45-A26E-09A4B0AA1518}"/>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71E390EA-384C-4D23-B8E6-C797362C4ABD}"/>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xmlns="" id="{34AD93BB-A122-4133-9B3C-313E4D1A38CE}"/>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xmlns="" id="{481C0A17-F224-4332-AED1-4E563FAA2E9E}"/>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xmlns="" id="{E7503CE2-CE13-467B-9D2C-741469B4B7BC}"/>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xmlns="" id="{DC136CB0-C422-4E69-B450-9FB99C03CDCA}"/>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 id="{5871279A-A6A2-46F8-95D8-3F316ED16424}"/>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 id="{4F08A7BD-80E4-4831-8662-EE0E24763A1D}"/>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xmlns="" id="{7A7F4089-700F-4770-B529-8D8C4DA0D2A8}"/>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xmlns="" id="{73769221-1761-47A0-B212-6E3EFA19E43F}"/>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xmlns="" id="{BC7A3F86-C0C3-4A0B-9F45-8BD088A8F8B3}"/>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xmlns="" id="{C3EC98B0-F6C0-4D1A-8E12-C44D696F2802}"/>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xmlns="" id="{5D77B6EA-541D-4472-A1B0-084A49153D30}"/>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63CAC046-D471-4993-9814-DBEB7494DB85}"/>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89896AE9-4BD4-45D4-B3B4-29B05F25530C}"/>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9ADD99DD-BF4A-4A5C-9F92-AFB96D52FC3D}"/>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4A955B65-CB80-4EAC-A998-1A10332CE34C}"/>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xmlns="" id="{3E6F631F-436C-4F31-B0DE-5F558C868F8C}"/>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xmlns="" id="{CB6F1DC0-B0F9-4790-A966-879A47B31BD5}"/>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AE814BD2-7486-4A38-8AC6-FEA5EEB972FF}"/>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5784D129-439E-4E14-B7B0-22D7AD2DF126}"/>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817DF55F-E486-46A1-B7C2-3A2220161F34}"/>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C5CC7D09-2FBA-4BBF-A9B3-5BDC111F20E3}"/>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1655A0E5-060A-45B5-B664-42F0EAABBA1C}"/>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xmlns="" id="{AF458B7D-43A6-4A02-8CA6-580BBC1442D7}"/>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3DB33DD1-E033-4B28-A42B-9D77587C40D5}"/>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A54CFDA7-D675-43A5-B55F-C0E1AF7B3B2F}"/>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679CA8F4-5D62-4F2D-A86F-3B89D58FACD2}"/>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57778B18-1E62-49E3-90B0-641BD6AD2386}"/>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ECF2EE3D-6CEB-4915-9085-FF6E6D46A6A4}"/>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976202B5-B334-4B4F-BD74-539BAE60C61D}"/>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C2FB7288-15AA-4D20-95C8-F808B4205498}"/>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07CCA109-FE4E-4199-9EB5-474754C78D40}"/>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C24F1FF2-99CE-4010-8DB5-51B0F5D58BFB}"/>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AC386DB0-6C0F-4413-A36D-973B8D0A0C25}"/>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xmlns="" id="{FA1DFD0A-29A1-459C-9541-9E358D08AC5E}"/>
                </a:ext>
              </a:extLst>
            </p:cNvPr>
            <p:cNvSpPr/>
            <p:nvPr/>
          </p:nvSpPr>
          <p:spPr>
            <a:xfrm>
              <a:off x="1650973" y="2477729"/>
              <a:ext cx="6848165" cy="1678872"/>
            </a:xfrm>
            <a:prstGeom prst="rect">
              <a:avLst/>
            </a:prstGeom>
            <a:gradFill>
              <a:gsLst>
                <a:gs pos="0">
                  <a:schemeClr val="accent1">
                    <a:alpha val="50000"/>
                  </a:schemeClr>
                </a:gs>
                <a:gs pos="55000">
                  <a:schemeClr val="accent1">
                    <a:lumMod val="45000"/>
                    <a:lumOff val="55000"/>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A08B0FBE-8E6D-4562-935E-4DDB87B9F2A5}"/>
              </a:ext>
            </a:extLst>
          </p:cNvPr>
          <p:cNvSpPr>
            <a:spLocks noGrp="1"/>
          </p:cNvSpPr>
          <p:nvPr>
            <p:ph type="title"/>
          </p:nvPr>
        </p:nvSpPr>
        <p:spPr/>
        <p:txBody>
          <a:bodyPr/>
          <a:lstStyle/>
          <a:p>
            <a:r>
              <a:rPr lang="en-US" sz="3200"/>
              <a:t>Ultrahigh-throughput methods cover many cells with low-depth sequencing</a:t>
            </a:r>
            <a:endParaRPr lang="en-US" sz="3200" dirty="0"/>
          </a:p>
        </p:txBody>
      </p:sp>
    </p:spTree>
    <p:custDataLst>
      <p:tags r:id="rId1"/>
    </p:custDataLst>
    <p:extLst>
      <p:ext uri="{BB962C8B-B14F-4D97-AF65-F5344CB8AC3E}">
        <p14:creationId xmlns:p14="http://schemas.microsoft.com/office/powerpoint/2010/main" val="240544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xmlns="" id="{F21D8956-C1F3-4D8F-8AF7-31355F4E885E}"/>
              </a:ext>
            </a:extLst>
          </p:cNvPr>
          <p:cNvGrpSpPr/>
          <p:nvPr/>
        </p:nvGrpSpPr>
        <p:grpSpPr>
          <a:xfrm>
            <a:off x="472440" y="1935736"/>
            <a:ext cx="8229600" cy="4177490"/>
            <a:chOff x="0" y="1935736"/>
            <a:chExt cx="8499140" cy="4177490"/>
          </a:xfrm>
        </p:grpSpPr>
        <p:sp>
          <p:nvSpPr>
            <p:cNvPr id="213" name="Rectangle 212">
              <a:extLst>
                <a:ext uri="{FF2B5EF4-FFF2-40B4-BE49-F238E27FC236}">
                  <a16:creationId xmlns:a16="http://schemas.microsoft.com/office/drawing/2014/main" xmlns="" id="{C5240C65-93EC-43EF-9079-7E3C4F34F878}"/>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214" name="Rectangle 213">
              <a:extLst>
                <a:ext uri="{FF2B5EF4-FFF2-40B4-BE49-F238E27FC236}">
                  <a16:creationId xmlns:a16="http://schemas.microsoft.com/office/drawing/2014/main" xmlns="" id="{807FE877-C352-4A9C-BB01-C90071DCEE64}"/>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215" name="Straight Connector 214">
              <a:extLst>
                <a:ext uri="{FF2B5EF4-FFF2-40B4-BE49-F238E27FC236}">
                  <a16:creationId xmlns:a16="http://schemas.microsoft.com/office/drawing/2014/main" xmlns="" id="{01E61887-7C81-40DB-B721-2AD39D0749D8}"/>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xmlns="" id="{E697C87E-F1C2-4F5F-A710-576F89D5123A}"/>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217" name="Rectangle 216">
              <a:extLst>
                <a:ext uri="{FF2B5EF4-FFF2-40B4-BE49-F238E27FC236}">
                  <a16:creationId xmlns:a16="http://schemas.microsoft.com/office/drawing/2014/main" xmlns="" id="{13AA5B73-7A04-4907-9311-8AF66C83422E}"/>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218" name="Straight Connector 217">
              <a:extLst>
                <a:ext uri="{FF2B5EF4-FFF2-40B4-BE49-F238E27FC236}">
                  <a16:creationId xmlns:a16="http://schemas.microsoft.com/office/drawing/2014/main" xmlns="" id="{0CFE2E25-053E-4E3A-9ED3-08BC7852515E}"/>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xmlns="" id="{5C6091FD-58F2-4B8B-892A-176D77040F16}"/>
                </a:ext>
              </a:extLst>
            </p:cNvPr>
            <p:cNvGrpSpPr/>
            <p:nvPr/>
          </p:nvGrpSpPr>
          <p:grpSpPr>
            <a:xfrm>
              <a:off x="1766018" y="2656802"/>
              <a:ext cx="6636640" cy="3248665"/>
              <a:chOff x="1779154" y="2627305"/>
              <a:chExt cx="6636640" cy="3248665"/>
            </a:xfrm>
          </p:grpSpPr>
          <p:cxnSp>
            <p:nvCxnSpPr>
              <p:cNvPr id="221" name="Straight Connector 220">
                <a:extLst>
                  <a:ext uri="{FF2B5EF4-FFF2-40B4-BE49-F238E27FC236}">
                    <a16:creationId xmlns:a16="http://schemas.microsoft.com/office/drawing/2014/main" xmlns="" id="{E32F0220-66F3-46B8-8AF6-1210D34919AD}"/>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F4B1E5E6-D121-49E5-A316-6296AFA9DB73}"/>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545087DE-96B6-485B-B4F2-C74755DF5A9D}"/>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EBA3F01E-B1DF-46A3-8B97-0B5A103D3485}"/>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EB3929FE-6DEC-4972-912C-858591EAB397}"/>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4DF38FEE-6763-4611-B470-B91AF9E736BB}"/>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68FBA10A-E702-447D-9902-0E73B9FC76E2}"/>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438E4F6B-49C4-447C-9D78-96B061483DCF}"/>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4FF49A9A-C268-4672-A480-C301E07E400B}"/>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A78DFC53-11F1-4899-B804-25C48399E16A}"/>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4E2AD16C-05C8-4184-9090-FE0E46D5F11D}"/>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1A725CD5-5AA6-453F-A75C-7C1753D80148}"/>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23C2D5E8-31D0-40E8-9BEA-9D0B13F0AB3A}"/>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F542B377-9196-4A2B-867B-35CB82055FBB}"/>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3B022570-14D0-4E4B-93F8-114817F55DC5}"/>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3C862D8B-795D-485F-9826-7A19205870E4}"/>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D2FB63BC-CD6E-4278-A6E9-3D5136BDDF90}"/>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56EB92E1-2C6E-4B06-801E-43BFC86E5B99}"/>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8637A110-FD9A-409F-8A82-8AB113BD30B5}"/>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1213A0CA-2CA9-49A4-91E1-118A86C48C6F}"/>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1EC22C5A-D1EA-42E1-86F0-2223863BDF8E}"/>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BC9E77D2-6221-4804-A2CF-E51705C610DA}"/>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1716E31A-B17E-4366-B475-6DF27FE9EA7B}"/>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AFC91B80-57FC-48A4-B3F5-FC9B38323EB2}"/>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D1DD53E1-1DAC-4FB3-AFBD-E71C250BDE40}"/>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31627E5F-DD6E-4E81-98C6-A0FEBF6A2AE2}"/>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2E14CF82-255F-42EA-BBC1-3BAB5FB5E7FE}"/>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02E97CEB-F280-4FD0-B714-77C382368F6B}"/>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1B132B8F-ACE0-4F89-87B0-E9B4BD4E2C9F}"/>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F3F5B7DB-F2DF-4CEB-ACC7-E9FB0E950E27}"/>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062A7F47-31DE-4703-A3FD-57B71F890A0F}"/>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AC609B4B-FAFC-41F8-983B-90C4BCECEEE4}"/>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76D722FB-CAC6-44C3-B073-0FB7085E9D5A}"/>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CD6AAD70-F678-4211-BE68-1540845D14A4}"/>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216AF55C-373B-4718-9940-053056E737AD}"/>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1DF4CBEA-68DE-4B40-B4A6-3CEDC009D049}"/>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B1BA2A81-E4A6-489F-82DF-2C22638DD025}"/>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1C0D947F-736F-452D-AB85-DE69463702CF}"/>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F2620C51-A847-4A45-B574-A8E2DA76ED89}"/>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43DD1CFF-7388-4649-9FDB-550E046000D3}"/>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0B9D008A-20DB-42E5-AB94-5C395B2A75D5}"/>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F188935D-7685-4795-97F4-3EF7268A2A23}"/>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35A7EA04-2528-4BE8-9B31-F9E21B7AC1DC}"/>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D88CA8F2-C9E7-4A9E-B738-85EB78DFEFBA}"/>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F9D51DD6-4E90-4AB1-A0D3-CB07206AB052}"/>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80241E0A-3FD6-4D32-8F91-063C5A8A1FE4}"/>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xmlns="" id="{C1220770-42EF-4D5C-AA93-4D1198F0E0DD}"/>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xmlns="" id="{70B66A04-F966-46E8-9C6E-463FC56EF036}"/>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xmlns="" id="{BA91BCAF-89DE-4891-B6B1-000DD4675390}"/>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xmlns="" id="{0ADDAF84-B532-4A33-9A06-D8580238C8A9}"/>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xmlns="" id="{B7F026AE-89EB-4AE5-A7B1-1C75B73A8AC0}"/>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xmlns="" id="{67DD5EB4-EB29-48F5-BD0F-7EA7A954D61E}"/>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A41DAD16-A57D-42EA-AC01-DBD3FDC9F175}"/>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609BFE27-5B6F-4A56-AA54-C84A8F2D584B}"/>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54F2125A-C4EB-4268-A061-20C67B80F5FE}"/>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AA85F7C9-04C2-47CB-985F-001F940500F8}"/>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C5CA3D84-5D5E-45B4-9C55-09D900EE96F9}"/>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253EA6A3-955D-489E-8AAD-DDE6E21F2D19}"/>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330ABCD4-0445-4FCE-AD64-50F66F9E762E}"/>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C3DFBC98-E1CB-4E46-AF6C-67C009AC1B52}"/>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5E8942EE-2FFD-4685-B34B-A6F42DA23737}"/>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5878E628-4C54-4327-BC5A-77DBB21F541E}"/>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6D58F9D4-212C-4523-B496-BFC7E29AA4B5}"/>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C501DB78-1D45-418A-897C-5AF69A78C161}"/>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6EF38406-244C-434F-BDB2-98ECF7AEE1BA}"/>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B8F914CA-178E-49AD-883B-0A3848C3C23B}"/>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6A8C6F56-EA9C-4309-BAA8-33BFB0FF2119}"/>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5BA101B6-D8D1-42C0-9798-688EB34D189F}"/>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EAD7B0B7-2FBA-4F77-9F66-FBE4728D889C}"/>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C704CDD7-CB4B-4D7F-AA91-51F97232BF67}"/>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E1282A52-EACC-40D0-A987-D5608CC69061}"/>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91B54CCF-FC94-4D80-95AB-A1DBE33A83B4}"/>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7ADDE184-15E8-4DD4-8584-FECDDD90F3E7}"/>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A42EB08E-5853-47B8-8C74-421840A25128}"/>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895BF018-75F2-43F7-852E-FEFF9CD5A760}"/>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642DF3A1-9B80-4CEA-9695-FAF2C65B1B5E}"/>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045D9B7E-5D52-47AB-BA0D-A7D9157A575D}"/>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42AC8734-7494-4EC8-B9B2-B21206BAD1C5}"/>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F557A5EC-2CEB-4A03-B2C5-0E5100A0CC05}"/>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BCED7612-B046-4EEB-8037-3E2F08082102}"/>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DADBF526-FB00-4360-98EB-31813D67F57E}"/>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17F454D3-40A3-42FD-8A87-605EABD3137A}"/>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C8ECD490-C3D0-43AC-9B35-88E212A8AF43}"/>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190DE6A3-9646-4612-A2BC-BEDDE16846EC}"/>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1D369A01-2149-4A63-9BD7-A738F32320EF}"/>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06C89258-83EF-4608-B785-EBE0374C0EFF}"/>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80C7797F-36C8-4A42-966F-183CF7C5837F}"/>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E5541BB7-02D5-4778-8C1A-008009B85B8C}"/>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C5EF4031-951A-40C7-BB1C-3F39F04AD699}"/>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92C46FC7-7AFF-41D9-8266-46BE3A879869}"/>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75BDAA07-D308-4FD2-9BA3-3EDE7DF5CCEA}"/>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0DDF896B-01DF-4CE2-AFE1-E3D6DC909385}"/>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9681288F-8167-426D-B0EA-B149B48F01E9}"/>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4841FD79-C9CB-4264-BC77-947304F496A6}"/>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xmlns="" id="{02605D25-C722-4BA5-9F6E-A5759FD6E08D}"/>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xmlns="" id="{327298CC-3BCD-41DB-8B10-EB6A0CB10B0E}"/>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xmlns="" id="{927E2400-B245-47A8-B5B7-5E32395AADC1}"/>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xmlns="" id="{2C48BDA4-9026-4DDF-80DE-4DDD9898EFEA}"/>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xmlns="" id="{E1CE5DBB-25CA-4E4D-BEC8-376E2F0A101D}"/>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xmlns="" id="{A959F5F3-914C-4472-97CE-459568C830C1}"/>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xmlns="" id="{83B534BD-3322-49B8-B72A-A33CC3ECA031}"/>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xmlns="" id="{0CCBD334-EDE4-4093-A5D1-0C4A7450EB75}"/>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xmlns="" id="{0DB4994E-A0DD-4839-90F5-9993921CC110}"/>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xmlns="" id="{8D143253-DC59-4886-92E5-0F0B34759B8A}"/>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xmlns="" id="{ECCB5889-58CA-4323-8188-9B5F54F4FA12}"/>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xmlns="" id="{FEE21AAF-6B6D-4DA3-951C-2A46A1DBE0B2}"/>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xmlns="" id="{9482583A-C4EE-4D75-937C-6742C11227C7}"/>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xmlns="" id="{EAC62F19-6320-4F6D-87FB-DA430411B399}"/>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xmlns="" id="{E638F95C-020D-473A-9088-84E318DD7F87}"/>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xmlns="" id="{02EC0A90-8FD2-48E8-814D-567C54D4D73A}"/>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xmlns="" id="{420C8C0B-371D-478E-B061-F8456C6D4404}"/>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xmlns="" id="{DD812F0B-389E-4D1D-8B3A-85B879FDAA87}"/>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xmlns="" id="{32CDA310-F6C8-4ACC-8714-142F362424E7}"/>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C3A1E987-0130-4506-B1A2-0B1D6BB3BC37}"/>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C09EE14C-7DE9-4A0B-8363-A1453755D3A9}"/>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4EADE738-C28B-4CBA-A402-834E914273FA}"/>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4E574152-6C98-44B8-9843-8B07C7739293}"/>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5AE6B88C-BD92-49FA-8F45-39E1457DF217}"/>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498ABE4E-C11D-4C98-99B0-DCC56B37B929}"/>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667120BA-3CDB-4C04-90EA-C39D265A0476}"/>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170039AA-7CCD-4C7E-8FB8-C483AE54717F}"/>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BA3F18CE-531F-4C68-B06D-734222BF2BDB}"/>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E6AA7EB6-9BAE-4615-BD68-62911D3A2C73}"/>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46F741C3-4ADA-4F45-8E9F-93B63B27632F}"/>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A5A76176-A7D6-40CF-B19A-D42577354010}"/>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974EA35D-B7C2-4A37-8ADA-CB0C4DEAEACC}"/>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5275FD57-AAE2-45A5-BEE3-EE3A0C422155}"/>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BE22E3FE-A55D-4988-9922-9F0ECEB7F37B}"/>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CEC7C16A-8DB3-4683-97F2-96A8F2810E2D}"/>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BB31BE59-AF56-45CA-83A2-71B98613EDB7}"/>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04FF4257-BAE7-4B6B-BB95-E5495C595C38}"/>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xmlns="" id="{FF39E246-909F-49CB-93EA-FF8CA9A5E5DE}"/>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xmlns="" id="{ED9EB679-FD7D-40AC-841A-321EED2C9EEA}"/>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xmlns="" id="{0C5FADBB-BE2F-4966-A010-5F59F7CA7C8F}"/>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xmlns="" id="{772A67EE-206B-4636-8250-8A814CE5C2CE}"/>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xmlns="" id="{1E9FCDA4-BC48-42D6-8A51-ABB186377CFD}"/>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xmlns="" id="{4CCDA28F-3D5C-45C2-BD21-9B35A4E05DE3}"/>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B1513B63-F393-4800-B8AD-D5BDC1E55FD8}"/>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xmlns="" id="{BE5B7425-12EB-46A8-96CC-A8EAE972B84A}"/>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xmlns="" id="{724DACE9-E979-4D8D-B4CC-70527ED93049}"/>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E63BF908-7A82-436F-8E6A-5F04001DF0E3}"/>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949D37EA-0B8B-4336-99C9-ABA72AE1DE6B}"/>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11025324-F8B8-42F8-8346-011FAD2C20D2}"/>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xmlns="" id="{6A13148A-8C1B-450D-9159-F6EC4708B14E}"/>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xmlns="" id="{67CE293E-3197-4A49-AEC7-A00D3497FC08}"/>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22D51A90-8051-4200-A5F4-8588D186C205}"/>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2E2DD5D0-BB93-45F1-9126-CA7F6DB8E6E6}"/>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FF6115FD-9E46-4126-8D03-7CEE2262B986}"/>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0F528849-018C-454B-9898-0DBBB9347BE5}"/>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E15C6E5A-638B-4102-A6AD-3CB3FD3DBC9B}"/>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632A3693-5796-4F1F-8558-BCD7877F8124}"/>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BEDDBD86-376F-498B-ADE8-2432D7506EE7}"/>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0C0A3F33-F654-4F99-B26C-D81CBF193A13}"/>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E30AFA5D-BC0D-4DD2-B404-13160FA31BEF}"/>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4C86FBE1-9DE2-4D12-A7D7-46C948A7D712}"/>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F27C5F82-F5E2-4FC8-9987-495B05632C3D}"/>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7929946D-A893-4B87-A01D-40F4629C8811}"/>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C4561C34-82F1-4E6E-8C73-C8746B9E57B7}"/>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8F1DD34A-7503-486A-AC27-9669FEECADFA}"/>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4B80DDE5-2D60-4BCA-B152-783D5E77E653}"/>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xmlns="" id="{5BB03BF2-9D14-4888-B517-C6EAECE25287}"/>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xmlns="" id="{05FC169A-4294-44EF-997C-1CEDA22935EE}"/>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xmlns="" id="{C1697855-DE98-4580-A661-25A6BD1444FE}"/>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xmlns="" id="{60B18175-9708-4B50-A54D-28AD6034641F}"/>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70EC1D50-47CF-4AB8-BDC4-A95000409679}"/>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xmlns="" id="{9F7F849C-F35C-401E-B68E-2A24CF96E951}"/>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xmlns="" id="{D7EB590C-B597-444C-A245-E06C4EC15C11}"/>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xmlns="" id="{894D9EDF-4F69-4C24-B5A8-B7B3C7E35EDE}"/>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xmlns="" id="{9BE6D225-1311-40AE-BE45-7AF3B9E4EA29}"/>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xmlns="" id="{98BA1307-18CA-4DB1-BB4A-71515F6321EA}"/>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xmlns="" id="{F9892725-471E-458E-926B-8A272863FE4B}"/>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xmlns="" id="{207C15D0-5DCA-4ECB-B220-C02046D1E1D2}"/>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70C38BD2-0E7A-497F-BF56-4B5ADD3A1A3A}"/>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35939FAA-7678-4C0A-B975-015FA2ACEB52}"/>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B7C43FFD-7F29-4E77-94DC-1DA98FC57B73}"/>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7942EC7D-C3DD-40FE-8BCE-EE4005E869AF}"/>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xmlns="" id="{8A1659B1-CFF6-47DC-861A-28EFB1827918}"/>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xmlns="" id="{4C84745A-CFEC-450B-B5ED-5F1FD5EEDD28}"/>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xmlns="" id="{87CBFF49-5304-4799-800A-E73BEAE2557A}"/>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F3852DFE-CDB6-4E52-AF95-F8546D671EE3}"/>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0E59AC3B-A217-4F87-A1FE-265E7326A78E}"/>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79DD380D-F040-496E-875F-D9152B96FEF7}"/>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1A1C158D-8262-47BB-A3D7-C77A22EF1CFF}"/>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xmlns="" id="{D8638F4B-2248-40B2-B8D8-67B8F3C9646F}"/>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xmlns="" id="{7EE757E7-985B-4484-BD77-42D5DB162B58}"/>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xmlns="" id="{DF8C6093-8800-453A-881D-267D8F7CCD3D}"/>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C6797C03-11A0-4303-BA99-FD12C295063E}"/>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7416322C-DF19-4702-8445-38559C9A8947}"/>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4DE66EB9-015E-4DF2-8978-13A929047E3F}"/>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9AF8185B-7892-4D33-A4F3-6DF4C055A5FB}"/>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xmlns="" id="{DC91690E-B676-4AC8-9CDA-07F5D0F28A2A}"/>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xmlns="" id="{1CA7B2F9-1755-45A7-9ED9-C143CA088B9F}"/>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xmlns="" id="{663BF30F-012A-4D4F-BF1A-FD4822635672}"/>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585054B5-B8F1-4BD3-B02A-D704297F8663}"/>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0BEE9A07-DE9A-4BDD-A956-7354936B5CE7}"/>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15B05633-BC53-43A3-851E-44094EB43611}"/>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F2BBE299-67F8-4627-8DC4-34DF36BAC1C0}"/>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xmlns="" id="{D5453AC6-95EF-4CAB-8CEC-349FF271C08D}"/>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xmlns="" id="{A08B0FBE-8E6D-4562-935E-4DDB87B9F2A5}"/>
              </a:ext>
            </a:extLst>
          </p:cNvPr>
          <p:cNvSpPr>
            <a:spLocks noGrp="1"/>
          </p:cNvSpPr>
          <p:nvPr>
            <p:ph type="title"/>
          </p:nvPr>
        </p:nvSpPr>
        <p:spPr/>
        <p:txBody>
          <a:bodyPr/>
          <a:lstStyle/>
          <a:p>
            <a:r>
              <a:rPr lang="en-US" sz="3200"/>
              <a:t>C1 provides deep full-length </a:t>
            </a:r>
            <a:br>
              <a:rPr lang="en-US" sz="3200"/>
            </a:br>
            <a:r>
              <a:rPr lang="en-US" sz="3200"/>
              <a:t>mRNA sequencing </a:t>
            </a:r>
            <a:endParaRPr lang="en-US" sz="3200" dirty="0"/>
          </a:p>
        </p:txBody>
      </p:sp>
      <p:sp>
        <p:nvSpPr>
          <p:cNvPr id="4" name="Rectangle 3">
            <a:extLst>
              <a:ext uri="{FF2B5EF4-FFF2-40B4-BE49-F238E27FC236}">
                <a16:creationId xmlns:a16="http://schemas.microsoft.com/office/drawing/2014/main" xmlns="" id="{FA1DFD0A-29A1-459C-9541-9E358D08AC5E}"/>
              </a:ext>
            </a:extLst>
          </p:cNvPr>
          <p:cNvSpPr/>
          <p:nvPr/>
        </p:nvSpPr>
        <p:spPr>
          <a:xfrm>
            <a:off x="2042494" y="2475730"/>
            <a:ext cx="3027520" cy="3578063"/>
          </a:xfrm>
          <a:prstGeom prst="rect">
            <a:avLst/>
          </a:prstGeom>
          <a:gradFill>
            <a:gsLst>
              <a:gs pos="0">
                <a:schemeClr val="accent1">
                  <a:alpha val="50000"/>
                </a:schemeClr>
              </a:gs>
              <a:gs pos="89000">
                <a:schemeClr val="accent1">
                  <a:lumMod val="45000"/>
                  <a:lumOff val="55000"/>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63473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08032DC7-445A-4006-8BA5-11EDE181E819}"/>
              </a:ext>
            </a:extLst>
          </p:cNvPr>
          <p:cNvGrpSpPr/>
          <p:nvPr/>
        </p:nvGrpSpPr>
        <p:grpSpPr>
          <a:xfrm>
            <a:off x="518159" y="2529337"/>
            <a:ext cx="7873159" cy="3649115"/>
            <a:chOff x="815463" y="2133097"/>
            <a:chExt cx="8080094" cy="3745027"/>
          </a:xfrm>
        </p:grpSpPr>
        <p:pic>
          <p:nvPicPr>
            <p:cNvPr id="6" name="Picture 5">
              <a:extLst>
                <a:ext uri="{FF2B5EF4-FFF2-40B4-BE49-F238E27FC236}">
                  <a16:creationId xmlns:a16="http://schemas.microsoft.com/office/drawing/2014/main" xmlns="" id="{7AADD478-B3ED-4E38-BC35-8DD91A993D42}"/>
                </a:ext>
              </a:extLst>
            </p:cNvPr>
            <p:cNvPicPr>
              <a:picLocks noChangeAspect="1"/>
            </p:cNvPicPr>
            <p:nvPr/>
          </p:nvPicPr>
          <p:blipFill>
            <a:blip r:embed="rId4"/>
            <a:stretch>
              <a:fillRect/>
            </a:stretch>
          </p:blipFill>
          <p:spPr>
            <a:xfrm>
              <a:off x="1525136" y="2133097"/>
              <a:ext cx="5598909" cy="3745027"/>
            </a:xfrm>
            <a:prstGeom prst="rect">
              <a:avLst/>
            </a:prstGeom>
          </p:spPr>
        </p:pic>
        <p:sp>
          <p:nvSpPr>
            <p:cNvPr id="8" name="Rectangle 7">
              <a:extLst>
                <a:ext uri="{FF2B5EF4-FFF2-40B4-BE49-F238E27FC236}">
                  <a16:creationId xmlns:a16="http://schemas.microsoft.com/office/drawing/2014/main" xmlns="" id="{91F4F4F7-7FDD-436A-9D7E-7DCFB941F8C9}"/>
                </a:ext>
              </a:extLst>
            </p:cNvPr>
            <p:cNvSpPr/>
            <p:nvPr/>
          </p:nvSpPr>
          <p:spPr>
            <a:xfrm rot="-5400000">
              <a:off x="-94693" y="3800466"/>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Proxima Nova"/>
                  <a:ea typeface="+mn-ea"/>
                  <a:cs typeface="+mn-cs"/>
                </a:rPr>
                <a:t>More sensitivity</a:t>
              </a:r>
            </a:p>
          </p:txBody>
        </p:sp>
        <p:cxnSp>
          <p:nvCxnSpPr>
            <p:cNvPr id="9" name="Straight Connector 8">
              <a:extLst>
                <a:ext uri="{FF2B5EF4-FFF2-40B4-BE49-F238E27FC236}">
                  <a16:creationId xmlns:a16="http://schemas.microsoft.com/office/drawing/2014/main" xmlns="" id="{CDD2938D-AE06-4719-8B68-559DCBAE5D2E}"/>
                </a:ext>
              </a:extLst>
            </p:cNvPr>
            <p:cNvCxnSpPr>
              <a:cxnSpLocks/>
            </p:cNvCxnSpPr>
            <p:nvPr/>
          </p:nvCxnSpPr>
          <p:spPr>
            <a:xfrm>
              <a:off x="1320606" y="2649202"/>
              <a:ext cx="0" cy="2702638"/>
            </a:xfrm>
            <a:prstGeom prst="line">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FE65AC16-6C6D-42D8-8D9C-54F52BE87C1B}"/>
                </a:ext>
              </a:extLst>
            </p:cNvPr>
            <p:cNvSpPr txBox="1"/>
            <p:nvPr/>
          </p:nvSpPr>
          <p:spPr>
            <a:xfrm>
              <a:off x="7618864" y="4611057"/>
              <a:ext cx="1276693" cy="499675"/>
            </a:xfrm>
            <a:prstGeom prst="rect">
              <a:avLst/>
            </a:prstGeom>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Proxima Nova"/>
                  <a:ea typeface="+mn-ea"/>
                  <a:cs typeface="+mn-cs"/>
                </a:rPr>
                <a:t>C1 methods</a:t>
              </a:r>
            </a:p>
          </p:txBody>
        </p:sp>
        <p:sp>
          <p:nvSpPr>
            <p:cNvPr id="12" name="Right Brace 11">
              <a:extLst>
                <a:ext uri="{FF2B5EF4-FFF2-40B4-BE49-F238E27FC236}">
                  <a16:creationId xmlns:a16="http://schemas.microsoft.com/office/drawing/2014/main" xmlns="" id="{0A426591-F6CA-481C-8065-53943AC2C15C}"/>
                </a:ext>
              </a:extLst>
            </p:cNvPr>
            <p:cNvSpPr/>
            <p:nvPr/>
          </p:nvSpPr>
          <p:spPr>
            <a:xfrm>
              <a:off x="7147217" y="4550308"/>
              <a:ext cx="271030" cy="499675"/>
            </a:xfrm>
            <a:prstGeom prst="righ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grpSp>
      <p:sp>
        <p:nvSpPr>
          <p:cNvPr id="2" name="Title 1">
            <a:extLst>
              <a:ext uri="{FF2B5EF4-FFF2-40B4-BE49-F238E27FC236}">
                <a16:creationId xmlns:a16="http://schemas.microsoft.com/office/drawing/2014/main" xmlns="" id="{39E19E1B-3E22-4EC2-9383-25957B690341}"/>
              </a:ext>
            </a:extLst>
          </p:cNvPr>
          <p:cNvSpPr>
            <a:spLocks noGrp="1"/>
          </p:cNvSpPr>
          <p:nvPr>
            <p:ph type="title"/>
          </p:nvPr>
        </p:nvSpPr>
        <p:spPr>
          <a:xfrm>
            <a:off x="457200" y="457200"/>
            <a:ext cx="8229600" cy="914400"/>
          </a:xfrm>
        </p:spPr>
        <p:txBody>
          <a:bodyPr/>
          <a:lstStyle/>
          <a:p>
            <a:r>
              <a:rPr lang="en-US"/>
              <a:t>C1 methods exhibit the highest sensitivity, even when accounting for read depth</a:t>
            </a:r>
            <a:endParaRPr lang="en-US" dirty="0"/>
          </a:p>
        </p:txBody>
      </p:sp>
      <p:sp>
        <p:nvSpPr>
          <p:cNvPr id="13" name="Rectangle 12">
            <a:extLst>
              <a:ext uri="{FF2B5EF4-FFF2-40B4-BE49-F238E27FC236}">
                <a16:creationId xmlns:a16="http://schemas.microsoft.com/office/drawing/2014/main" xmlns="" id="{11ABA52A-FF24-49CA-AC7B-CC1A4E9C8EC6}"/>
              </a:ext>
            </a:extLst>
          </p:cNvPr>
          <p:cNvSpPr/>
          <p:nvPr/>
        </p:nvSpPr>
        <p:spPr>
          <a:xfrm>
            <a:off x="457200" y="6303911"/>
            <a:ext cx="7772400" cy="276999"/>
          </a:xfrm>
          <a:prstGeom prst="rect">
            <a:avLst/>
          </a:prstGeom>
        </p:spPr>
        <p:txBody>
          <a:bodyPr wrap="square" anchor="b" anchorCtr="0">
            <a:spAutoFit/>
          </a:bodyPr>
          <a:lstStyle/>
          <a:p>
            <a:r>
              <a:rPr lang="da-DK" sz="1200">
                <a:solidFill>
                  <a:schemeClr val="bg1">
                    <a:lumMod val="50000"/>
                  </a:schemeClr>
                </a:solidFill>
                <a:latin typeface="Proxima Nova" panose="02000506030000020004" pitchFamily="2" charset="0"/>
              </a:rPr>
              <a:t>Svensson et al., </a:t>
            </a:r>
            <a:r>
              <a:rPr lang="da-DK" sz="1200" i="1">
                <a:solidFill>
                  <a:schemeClr val="bg1">
                    <a:lumMod val="50000"/>
                  </a:schemeClr>
                </a:solidFill>
                <a:latin typeface="Proxima Nova" panose="02000506030000020004" pitchFamily="2" charset="0"/>
              </a:rPr>
              <a:t>Nature Methods </a:t>
            </a:r>
            <a:r>
              <a:rPr lang="da-DK" sz="1200">
                <a:solidFill>
                  <a:schemeClr val="bg1">
                    <a:lumMod val="50000"/>
                  </a:schemeClr>
                </a:solidFill>
                <a:latin typeface="Proxima Nova" panose="02000506030000020004" pitchFamily="2" charset="0"/>
              </a:rPr>
              <a:t>(2017)</a:t>
            </a:r>
          </a:p>
        </p:txBody>
      </p:sp>
      <p:sp>
        <p:nvSpPr>
          <p:cNvPr id="14" name="Rectangle 13">
            <a:extLst>
              <a:ext uri="{FF2B5EF4-FFF2-40B4-BE49-F238E27FC236}">
                <a16:creationId xmlns:a16="http://schemas.microsoft.com/office/drawing/2014/main" xmlns="" id="{BECA895F-09E6-491F-BE4E-741BB226F227}"/>
              </a:ext>
            </a:extLst>
          </p:cNvPr>
          <p:cNvSpPr/>
          <p:nvPr/>
        </p:nvSpPr>
        <p:spPr>
          <a:xfrm>
            <a:off x="6779194" y="2444136"/>
            <a:ext cx="2242886" cy="1754326"/>
          </a:xfrm>
          <a:prstGeom prst="rect">
            <a:avLst/>
          </a:prstGeom>
        </p:spPr>
        <p:txBody>
          <a:bodyPr wrap="square">
            <a:spAutoFit/>
          </a:bodyPr>
          <a:lstStyle/>
          <a:p>
            <a:r>
              <a:rPr lang="en-US" dirty="0">
                <a:solidFill>
                  <a:schemeClr val="accent1"/>
                </a:solidFill>
              </a:rPr>
              <a:t>Sequencing other single-cell methods more deeply does not lead to the same gene detection as C1 methods.</a:t>
            </a:r>
          </a:p>
        </p:txBody>
      </p:sp>
    </p:spTree>
    <p:custDataLst>
      <p:tags r:id="rId1"/>
    </p:custDataLst>
    <p:extLst>
      <p:ext uri="{BB962C8B-B14F-4D97-AF65-F5344CB8AC3E}">
        <p14:creationId xmlns:p14="http://schemas.microsoft.com/office/powerpoint/2010/main" val="13611723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18911A1-F094-48F3-A55B-302E1D53A933}"/>
              </a:ext>
            </a:extLst>
          </p:cNvPr>
          <p:cNvSpPr>
            <a:spLocks noGrp="1"/>
          </p:cNvSpPr>
          <p:nvPr>
            <p:ph type="title"/>
          </p:nvPr>
        </p:nvSpPr>
        <p:spPr>
          <a:xfrm>
            <a:off x="457200" y="457200"/>
            <a:ext cx="8382000" cy="914400"/>
          </a:xfrm>
        </p:spPr>
        <p:txBody>
          <a:bodyPr/>
          <a:lstStyle/>
          <a:p>
            <a:r>
              <a:rPr lang="en-US"/>
              <a:t>Uncover molecular pathways with C1 </a:t>
            </a:r>
            <a:r>
              <a:rPr lang="en-US" sz="2400" b="0"/>
              <a:t>Developmental biology</a:t>
            </a:r>
            <a:endParaRPr lang="en-US" b="0" dirty="0"/>
          </a:p>
        </p:txBody>
      </p:sp>
      <p:sp>
        <p:nvSpPr>
          <p:cNvPr id="8" name="Content Placeholder 7">
            <a:extLst>
              <a:ext uri="{FF2B5EF4-FFF2-40B4-BE49-F238E27FC236}">
                <a16:creationId xmlns:a16="http://schemas.microsoft.com/office/drawing/2014/main" xmlns="" id="{2D31B946-73BD-4AA3-9174-680CA61044F2}"/>
              </a:ext>
            </a:extLst>
          </p:cNvPr>
          <p:cNvSpPr>
            <a:spLocks noGrp="1"/>
          </p:cNvSpPr>
          <p:nvPr>
            <p:ph sz="quarter" idx="15"/>
          </p:nvPr>
        </p:nvSpPr>
        <p:spPr/>
        <p:txBody>
          <a:bodyPr/>
          <a:lstStyle/>
          <a:p>
            <a:r>
              <a:rPr lang="en-US"/>
              <a:t>RESEARCH</a:t>
            </a:r>
            <a:endParaRPr lang="en-US" dirty="0"/>
          </a:p>
        </p:txBody>
      </p:sp>
      <p:sp>
        <p:nvSpPr>
          <p:cNvPr id="9" name="Content Placeholder 8">
            <a:extLst>
              <a:ext uri="{FF2B5EF4-FFF2-40B4-BE49-F238E27FC236}">
                <a16:creationId xmlns:a16="http://schemas.microsoft.com/office/drawing/2014/main" xmlns="" id="{29118411-EB11-4C1D-B8E1-6B328A472C38}"/>
              </a:ext>
            </a:extLst>
          </p:cNvPr>
          <p:cNvSpPr>
            <a:spLocks noGrp="1"/>
          </p:cNvSpPr>
          <p:nvPr>
            <p:ph sz="quarter" idx="16"/>
          </p:nvPr>
        </p:nvSpPr>
        <p:spPr/>
        <p:txBody>
          <a:bodyPr/>
          <a:lstStyle/>
          <a:p>
            <a:r>
              <a:rPr lang="en-US"/>
              <a:t>Single-cell analysis uncovers convergence of cell identities during axolotl </a:t>
            </a:r>
            <a:br>
              <a:rPr lang="en-US"/>
            </a:br>
            <a:r>
              <a:rPr lang="en-US"/>
              <a:t>limb regeneration</a:t>
            </a:r>
          </a:p>
          <a:p>
            <a:pPr lvl="1"/>
            <a:r>
              <a:rPr lang="en-US"/>
              <a:t>Gerber, T., Murawala, P., Knapp, D., Masselink, W., Schuez, M., Hermann, S., Gac-Santel, M., Nowoshilow, S., </a:t>
            </a:r>
            <a:br>
              <a:rPr lang="en-US"/>
            </a:br>
            <a:r>
              <a:rPr lang="en-US"/>
              <a:t>Kageyama, J., Khattak, S., Currie, J.D., Camp, J.G., Tanaka, E.M., Treutlein, B.</a:t>
            </a:r>
          </a:p>
          <a:p>
            <a:pPr lvl="2"/>
            <a:r>
              <a:rPr lang="en-US" i="1"/>
              <a:t>Science</a:t>
            </a:r>
            <a:r>
              <a:rPr lang="en-US"/>
              <a:t> (2018): 10.1126</a:t>
            </a:r>
          </a:p>
          <a:p>
            <a:endParaRPr lang="en-US"/>
          </a:p>
          <a:p>
            <a:endParaRPr lang="en-US" dirty="0"/>
          </a:p>
        </p:txBody>
      </p:sp>
      <p:pic>
        <p:nvPicPr>
          <p:cNvPr id="3" name="Picture 2">
            <a:extLst>
              <a:ext uri="{FF2B5EF4-FFF2-40B4-BE49-F238E27FC236}">
                <a16:creationId xmlns:a16="http://schemas.microsoft.com/office/drawing/2014/main" xmlns="" id="{62D5A3DC-E129-4005-B9D1-F168357EA4C2}"/>
              </a:ext>
            </a:extLst>
          </p:cNvPr>
          <p:cNvPicPr>
            <a:picLocks noChangeAspect="1"/>
          </p:cNvPicPr>
          <p:nvPr/>
        </p:nvPicPr>
        <p:blipFill>
          <a:blip r:embed="rId3"/>
          <a:stretch>
            <a:fillRect/>
          </a:stretch>
        </p:blipFill>
        <p:spPr>
          <a:xfrm>
            <a:off x="1815565" y="2125374"/>
            <a:ext cx="1181100" cy="457200"/>
          </a:xfrm>
          <a:prstGeom prst="rect">
            <a:avLst/>
          </a:prstGeom>
        </p:spPr>
      </p:pic>
    </p:spTree>
    <p:custDataLst>
      <p:tags r:id="rId1"/>
    </p:custDataLst>
    <p:extLst>
      <p:ext uri="{BB962C8B-B14F-4D97-AF65-F5344CB8AC3E}">
        <p14:creationId xmlns:p14="http://schemas.microsoft.com/office/powerpoint/2010/main" val="802897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66C7656-EB9B-4698-A40D-7673B6823D48}"/>
              </a:ext>
            </a:extLst>
          </p:cNvPr>
          <p:cNvSpPr>
            <a:spLocks noGrp="1"/>
          </p:cNvSpPr>
          <p:nvPr>
            <p:ph type="title"/>
          </p:nvPr>
        </p:nvSpPr>
        <p:spPr/>
        <p:txBody>
          <a:bodyPr/>
          <a:lstStyle/>
          <a:p>
            <a:r>
              <a:rPr lang="en-US" dirty="0"/>
              <a:t>Understand cellular diversity with ultrahigh-throughput methods</a:t>
            </a:r>
          </a:p>
        </p:txBody>
      </p:sp>
      <p:sp>
        <p:nvSpPr>
          <p:cNvPr id="6" name="Content Placeholder 5">
            <a:extLst>
              <a:ext uri="{FF2B5EF4-FFF2-40B4-BE49-F238E27FC236}">
                <a16:creationId xmlns:a16="http://schemas.microsoft.com/office/drawing/2014/main" xmlns="" id="{4B6C6A39-9DFA-4977-B2C2-CB71A20B2EE6}"/>
              </a:ext>
            </a:extLst>
          </p:cNvPr>
          <p:cNvSpPr>
            <a:spLocks noGrp="1"/>
          </p:cNvSpPr>
          <p:nvPr>
            <p:ph idx="1"/>
          </p:nvPr>
        </p:nvSpPr>
        <p:spPr>
          <a:xfrm>
            <a:off x="5633484" y="2679700"/>
            <a:ext cx="3083796" cy="2476336"/>
          </a:xfrm>
        </p:spPr>
        <p:txBody>
          <a:bodyPr>
            <a:normAutofit/>
          </a:bodyPr>
          <a:lstStyle/>
          <a:p>
            <a:r>
              <a:rPr lang="en-US" sz="1800" dirty="0"/>
              <a:t>10x Genomics</a:t>
            </a:r>
            <a:r>
              <a:rPr lang="en-US" sz="1800" baseline="30000" dirty="0">
                <a:latin typeface="Montserrat" panose="02000505000000020004" pitchFamily="2" charset="0"/>
              </a:rPr>
              <a:t>®</a:t>
            </a:r>
            <a:r>
              <a:rPr lang="en-US" sz="1800" dirty="0"/>
              <a:t> Chromium</a:t>
            </a:r>
            <a:r>
              <a:rPr lang="en-US" sz="1800" dirty="0">
                <a:latin typeface="Proxima Nova" panose="02000506030000020004" pitchFamily="2" charset="0"/>
              </a:rPr>
              <a:t>™</a:t>
            </a:r>
            <a:r>
              <a:rPr lang="en-US" sz="1800" dirty="0"/>
              <a:t> was used to sample the cellular diversity in the uninjured adult limb.</a:t>
            </a:r>
          </a:p>
        </p:txBody>
      </p:sp>
      <p:sp>
        <p:nvSpPr>
          <p:cNvPr id="8" name="Rectangle 7">
            <a:extLst>
              <a:ext uri="{FF2B5EF4-FFF2-40B4-BE49-F238E27FC236}">
                <a16:creationId xmlns:a16="http://schemas.microsoft.com/office/drawing/2014/main" xmlns="" id="{0B2526BE-A43A-42CE-8950-7D47C3A0B702}"/>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Gerber et al. (2018)</a:t>
            </a:r>
          </a:p>
        </p:txBody>
      </p:sp>
      <p:grpSp>
        <p:nvGrpSpPr>
          <p:cNvPr id="7" name="Group 6">
            <a:extLst>
              <a:ext uri="{FF2B5EF4-FFF2-40B4-BE49-F238E27FC236}">
                <a16:creationId xmlns:a16="http://schemas.microsoft.com/office/drawing/2014/main" xmlns="" id="{9C30B859-3A72-4086-8A28-7CE64F07F3AB}"/>
              </a:ext>
            </a:extLst>
          </p:cNvPr>
          <p:cNvGrpSpPr/>
          <p:nvPr/>
        </p:nvGrpSpPr>
        <p:grpSpPr>
          <a:xfrm>
            <a:off x="923003" y="1918653"/>
            <a:ext cx="4379211" cy="4342263"/>
            <a:chOff x="923003" y="1918653"/>
            <a:chExt cx="4379211" cy="4342263"/>
          </a:xfrm>
        </p:grpSpPr>
        <p:grpSp>
          <p:nvGrpSpPr>
            <p:cNvPr id="4" name="Group 3">
              <a:extLst>
                <a:ext uri="{FF2B5EF4-FFF2-40B4-BE49-F238E27FC236}">
                  <a16:creationId xmlns:a16="http://schemas.microsoft.com/office/drawing/2014/main" xmlns="" id="{10E6A7B4-561D-46A2-BB2B-4421403B6001}"/>
                </a:ext>
              </a:extLst>
            </p:cNvPr>
            <p:cNvGrpSpPr/>
            <p:nvPr/>
          </p:nvGrpSpPr>
          <p:grpSpPr>
            <a:xfrm>
              <a:off x="973950" y="2029378"/>
              <a:ext cx="4328264" cy="4231538"/>
              <a:chOff x="973950" y="2029378"/>
              <a:chExt cx="4328264" cy="4231538"/>
            </a:xfrm>
          </p:grpSpPr>
          <p:pic>
            <p:nvPicPr>
              <p:cNvPr id="2" name="Picture 1">
                <a:extLst>
                  <a:ext uri="{FF2B5EF4-FFF2-40B4-BE49-F238E27FC236}">
                    <a16:creationId xmlns:a16="http://schemas.microsoft.com/office/drawing/2014/main" xmlns="" id="{11E27B1C-2D6C-4F5F-9974-207AA2C0A9D6}"/>
                  </a:ext>
                </a:extLst>
              </p:cNvPr>
              <p:cNvPicPr>
                <a:picLocks noChangeAspect="1"/>
              </p:cNvPicPr>
              <p:nvPr/>
            </p:nvPicPr>
            <p:blipFill>
              <a:blip r:embed="rId4"/>
              <a:stretch>
                <a:fillRect/>
              </a:stretch>
            </p:blipFill>
            <p:spPr>
              <a:xfrm>
                <a:off x="973950" y="2029378"/>
                <a:ext cx="4277317" cy="4188542"/>
              </a:xfrm>
              <a:prstGeom prst="rect">
                <a:avLst/>
              </a:prstGeom>
            </p:spPr>
          </p:pic>
          <p:sp>
            <p:nvSpPr>
              <p:cNvPr id="3" name="Rectangle 2">
                <a:extLst>
                  <a:ext uri="{FF2B5EF4-FFF2-40B4-BE49-F238E27FC236}">
                    <a16:creationId xmlns:a16="http://schemas.microsoft.com/office/drawing/2014/main" xmlns="" id="{E3F6A3A6-BB0E-4356-98A8-671523C9E618}"/>
                  </a:ext>
                </a:extLst>
              </p:cNvPr>
              <p:cNvSpPr/>
              <p:nvPr/>
            </p:nvSpPr>
            <p:spPr>
              <a:xfrm>
                <a:off x="4959314" y="3581400"/>
                <a:ext cx="342900" cy="26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xmlns="" id="{EA293A4E-185B-473A-AB50-ACA0DAC5F302}"/>
                </a:ext>
              </a:extLst>
            </p:cNvPr>
            <p:cNvSpPr/>
            <p:nvPr/>
          </p:nvSpPr>
          <p:spPr>
            <a:xfrm>
              <a:off x="923003" y="1918653"/>
              <a:ext cx="342900" cy="545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5546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066C7656-EB9B-4698-A40D-7673B6823D48}"/>
              </a:ext>
            </a:extLst>
          </p:cNvPr>
          <p:cNvSpPr>
            <a:spLocks noGrp="1"/>
          </p:cNvSpPr>
          <p:nvPr>
            <p:ph type="title"/>
          </p:nvPr>
        </p:nvSpPr>
        <p:spPr/>
        <p:txBody>
          <a:bodyPr/>
          <a:lstStyle/>
          <a:p>
            <a:r>
              <a:rPr lang="en-US"/>
              <a:t>Deeper profiling with C1 to uncover molecular pathways</a:t>
            </a:r>
            <a:endParaRPr lang="en-US" dirty="0"/>
          </a:p>
        </p:txBody>
      </p:sp>
      <p:sp>
        <p:nvSpPr>
          <p:cNvPr id="6" name="Content Placeholder 5">
            <a:extLst>
              <a:ext uri="{FF2B5EF4-FFF2-40B4-BE49-F238E27FC236}">
                <a16:creationId xmlns:a16="http://schemas.microsoft.com/office/drawing/2014/main" xmlns="" id="{4B6C6A39-9DFA-4977-B2C2-CB71A20B2EE6}"/>
              </a:ext>
            </a:extLst>
          </p:cNvPr>
          <p:cNvSpPr>
            <a:spLocks noGrp="1"/>
          </p:cNvSpPr>
          <p:nvPr>
            <p:ph idx="1"/>
          </p:nvPr>
        </p:nvSpPr>
        <p:spPr>
          <a:xfrm>
            <a:off x="4572000" y="2801256"/>
            <a:ext cx="3878826" cy="2220687"/>
          </a:xfrm>
        </p:spPr>
        <p:txBody>
          <a:bodyPr>
            <a:normAutofit/>
          </a:bodyPr>
          <a:lstStyle/>
          <a:p>
            <a:r>
              <a:rPr lang="en-US" sz="1800" dirty="0"/>
              <a:t>Fluidigm C1 was used to obtain high transcriptome coverage of </a:t>
            </a:r>
            <a:r>
              <a:rPr lang="en-US" sz="1800" dirty="0" err="1"/>
              <a:t>mCherry</a:t>
            </a:r>
            <a:r>
              <a:rPr lang="en-US" sz="1800" dirty="0"/>
              <a:t>+ cells and understand the molecular pathways involved in connective tissue regeneration.</a:t>
            </a:r>
          </a:p>
        </p:txBody>
      </p:sp>
      <p:sp>
        <p:nvSpPr>
          <p:cNvPr id="3" name="Rectangle 2">
            <a:extLst>
              <a:ext uri="{FF2B5EF4-FFF2-40B4-BE49-F238E27FC236}">
                <a16:creationId xmlns:a16="http://schemas.microsoft.com/office/drawing/2014/main" xmlns="" id="{45D22EEC-3B03-4E76-B460-98B78D550A9E}"/>
              </a:ext>
            </a:extLst>
          </p:cNvPr>
          <p:cNvSpPr/>
          <p:nvPr/>
        </p:nvSpPr>
        <p:spPr>
          <a:xfrm>
            <a:off x="914400" y="5631507"/>
            <a:ext cx="3038476" cy="646331"/>
          </a:xfrm>
          <a:prstGeom prst="rect">
            <a:avLst/>
          </a:prstGeom>
        </p:spPr>
        <p:txBody>
          <a:bodyPr wrap="square">
            <a:spAutoFit/>
          </a:bodyPr>
          <a:lstStyle/>
          <a:p>
            <a:pPr algn="ctr"/>
            <a:r>
              <a:rPr lang="en-US" sz="1200" dirty="0">
                <a:solidFill>
                  <a:srgbClr val="000000"/>
                </a:solidFill>
              </a:rPr>
              <a:t>(3 days post amputation, 108 cells; 5 dpa, 167 cells; 8 dpa, 121 cells; 11 dpa, 163 cells; 18 dpa, 135 cells)</a:t>
            </a:r>
            <a:endParaRPr lang="en-US" sz="1200" dirty="0"/>
          </a:p>
        </p:txBody>
      </p:sp>
      <p:sp>
        <p:nvSpPr>
          <p:cNvPr id="8" name="Rectangle 7">
            <a:extLst>
              <a:ext uri="{FF2B5EF4-FFF2-40B4-BE49-F238E27FC236}">
                <a16:creationId xmlns:a16="http://schemas.microsoft.com/office/drawing/2014/main" xmlns="" id="{4A4F7CEC-EE5A-40F1-9340-A845F63B902B}"/>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Gerber et al. (2018)</a:t>
            </a:r>
          </a:p>
        </p:txBody>
      </p:sp>
      <p:grpSp>
        <p:nvGrpSpPr>
          <p:cNvPr id="4" name="Group 3">
            <a:extLst>
              <a:ext uri="{FF2B5EF4-FFF2-40B4-BE49-F238E27FC236}">
                <a16:creationId xmlns:a16="http://schemas.microsoft.com/office/drawing/2014/main" xmlns="" id="{11D6EF25-0293-4CCA-8F73-A4AFB1B41667}"/>
              </a:ext>
            </a:extLst>
          </p:cNvPr>
          <p:cNvGrpSpPr/>
          <p:nvPr/>
        </p:nvGrpSpPr>
        <p:grpSpPr>
          <a:xfrm>
            <a:off x="1232423" y="1918653"/>
            <a:ext cx="2588811" cy="3697999"/>
            <a:chOff x="1232423" y="1918653"/>
            <a:chExt cx="2588811" cy="3697999"/>
          </a:xfrm>
        </p:grpSpPr>
        <p:pic>
          <p:nvPicPr>
            <p:cNvPr id="2" name="Picture 1">
              <a:extLst>
                <a:ext uri="{FF2B5EF4-FFF2-40B4-BE49-F238E27FC236}">
                  <a16:creationId xmlns:a16="http://schemas.microsoft.com/office/drawing/2014/main" xmlns="" id="{DCAF5B3F-AF1D-45C8-9531-99051511AD2F}"/>
                </a:ext>
              </a:extLst>
            </p:cNvPr>
            <p:cNvPicPr>
              <a:picLocks noChangeAspect="1"/>
            </p:cNvPicPr>
            <p:nvPr/>
          </p:nvPicPr>
          <p:blipFill>
            <a:blip r:embed="rId4"/>
            <a:stretch>
              <a:fillRect/>
            </a:stretch>
          </p:blipFill>
          <p:spPr>
            <a:xfrm>
              <a:off x="1232423" y="1975058"/>
              <a:ext cx="2588811" cy="3641594"/>
            </a:xfrm>
            <a:prstGeom prst="rect">
              <a:avLst/>
            </a:prstGeom>
          </p:spPr>
        </p:pic>
        <p:sp>
          <p:nvSpPr>
            <p:cNvPr id="7" name="Rectangle 6">
              <a:extLst>
                <a:ext uri="{FF2B5EF4-FFF2-40B4-BE49-F238E27FC236}">
                  <a16:creationId xmlns:a16="http://schemas.microsoft.com/office/drawing/2014/main" xmlns="" id="{560FE6B6-7118-41D0-8DB2-676011AE8820}"/>
                </a:ext>
              </a:extLst>
            </p:cNvPr>
            <p:cNvSpPr/>
            <p:nvPr/>
          </p:nvSpPr>
          <p:spPr>
            <a:xfrm>
              <a:off x="1256832" y="1918653"/>
              <a:ext cx="342900" cy="545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34752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79DDF2-9C1F-47D7-9A26-783D5F2C2435}"/>
              </a:ext>
            </a:extLst>
          </p:cNvPr>
          <p:cNvSpPr>
            <a:spLocks noGrp="1"/>
          </p:cNvSpPr>
          <p:nvPr>
            <p:ph type="title"/>
          </p:nvPr>
        </p:nvSpPr>
        <p:spPr/>
        <p:txBody>
          <a:bodyPr/>
          <a:lstStyle/>
          <a:p>
            <a:r>
              <a:rPr lang="en-US" dirty="0"/>
              <a:t>Comprehensive single-cell transcriptome analysis</a:t>
            </a:r>
          </a:p>
        </p:txBody>
      </p:sp>
      <p:sp>
        <p:nvSpPr>
          <p:cNvPr id="3" name="Content Placeholder 2">
            <a:extLst>
              <a:ext uri="{FF2B5EF4-FFF2-40B4-BE49-F238E27FC236}">
                <a16:creationId xmlns:a16="http://schemas.microsoft.com/office/drawing/2014/main" xmlns="" id="{CABDFA66-D2BC-49EF-95BE-A109086488D8}"/>
              </a:ext>
            </a:extLst>
          </p:cNvPr>
          <p:cNvSpPr>
            <a:spLocks noGrp="1"/>
          </p:cNvSpPr>
          <p:nvPr>
            <p:ph idx="1"/>
          </p:nvPr>
        </p:nvSpPr>
        <p:spPr>
          <a:xfrm>
            <a:off x="457200" y="2286001"/>
            <a:ext cx="3907765" cy="4114799"/>
          </a:xfrm>
        </p:spPr>
        <p:txBody>
          <a:bodyPr>
            <a:normAutofit fontScale="92500"/>
          </a:bodyPr>
          <a:lstStyle/>
          <a:p>
            <a:r>
              <a:rPr lang="en-US" b="1" dirty="0"/>
              <a:t>Classify </a:t>
            </a:r>
            <a:r>
              <a:rPr lang="en-US" dirty="0"/>
              <a:t>with ultrahigh-throughput methods such as Drop-seq or 10x Chromium with low-depth mRNA sequencing analysis to identify and atlas single cells.</a:t>
            </a:r>
          </a:p>
          <a:p>
            <a:endParaRPr lang="en-US" dirty="0"/>
          </a:p>
          <a:p>
            <a:r>
              <a:rPr lang="en-US" b="1" dirty="0"/>
              <a:t>Characterize </a:t>
            </a:r>
            <a:r>
              <a:rPr lang="en-US" dirty="0"/>
              <a:t>with deep profiling using C1 to verify the shallow-based findings of ultrahigh-throughput </a:t>
            </a:r>
            <a:br>
              <a:rPr lang="en-US" dirty="0"/>
            </a:br>
            <a:r>
              <a:rPr lang="en-US" dirty="0"/>
              <a:t>methods and uncover molecular pathways.</a:t>
            </a:r>
          </a:p>
        </p:txBody>
      </p:sp>
      <p:pic>
        <p:nvPicPr>
          <p:cNvPr id="4" name="Picture 3">
            <a:extLst>
              <a:ext uri="{FF2B5EF4-FFF2-40B4-BE49-F238E27FC236}">
                <a16:creationId xmlns:a16="http://schemas.microsoft.com/office/drawing/2014/main" xmlns="" id="{C4029E20-C25F-4387-86F9-3C9BAC497D1D}"/>
              </a:ext>
            </a:extLst>
          </p:cNvPr>
          <p:cNvPicPr>
            <a:picLocks noChangeAspect="1"/>
          </p:cNvPicPr>
          <p:nvPr/>
        </p:nvPicPr>
        <p:blipFill>
          <a:blip r:embed="rId3"/>
          <a:stretch>
            <a:fillRect/>
          </a:stretch>
        </p:blipFill>
        <p:spPr>
          <a:xfrm>
            <a:off x="5045702" y="2123880"/>
            <a:ext cx="3175269" cy="1593960"/>
          </a:xfrm>
          <a:prstGeom prst="rect">
            <a:avLst/>
          </a:prstGeom>
        </p:spPr>
      </p:pic>
      <p:pic>
        <p:nvPicPr>
          <p:cNvPr id="5" name="Picture 4">
            <a:extLst>
              <a:ext uri="{FF2B5EF4-FFF2-40B4-BE49-F238E27FC236}">
                <a16:creationId xmlns:a16="http://schemas.microsoft.com/office/drawing/2014/main" xmlns="" id="{320CF351-CE84-4ED8-840A-92055E37A2C0}"/>
              </a:ext>
            </a:extLst>
          </p:cNvPr>
          <p:cNvPicPr>
            <a:picLocks noChangeAspect="1"/>
          </p:cNvPicPr>
          <p:nvPr/>
        </p:nvPicPr>
        <p:blipFill>
          <a:blip r:embed="rId4"/>
          <a:stretch>
            <a:fillRect/>
          </a:stretch>
        </p:blipFill>
        <p:spPr>
          <a:xfrm>
            <a:off x="5045703" y="4463795"/>
            <a:ext cx="3175270" cy="1587635"/>
          </a:xfrm>
          <a:prstGeom prst="rect">
            <a:avLst/>
          </a:prstGeom>
        </p:spPr>
      </p:pic>
    </p:spTree>
    <p:custDataLst>
      <p:tags r:id="rId1"/>
    </p:custDataLst>
    <p:extLst>
      <p:ext uri="{BB962C8B-B14F-4D97-AF65-F5344CB8AC3E}">
        <p14:creationId xmlns:p14="http://schemas.microsoft.com/office/powerpoint/2010/main" val="321477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6972300" cy="1143000"/>
          </a:xfrm>
        </p:spPr>
        <p:txBody>
          <a:bodyPr/>
          <a:lstStyle/>
          <a:p>
            <a:r>
              <a:rPr lang="en-US" dirty="0"/>
              <a:t>C1 applications including Total RNA-</a:t>
            </a:r>
            <a:r>
              <a:rPr lang="en-US" dirty="0" err="1"/>
              <a:t>Seq</a:t>
            </a:r>
            <a:endParaRPr lang="en-US" dirty="0"/>
          </a:p>
        </p:txBody>
      </p:sp>
    </p:spTree>
    <p:custDataLst>
      <p:tags r:id="rId1"/>
    </p:custDataLst>
    <p:extLst>
      <p:ext uri="{BB962C8B-B14F-4D97-AF65-F5344CB8AC3E}">
        <p14:creationId xmlns:p14="http://schemas.microsoft.com/office/powerpoint/2010/main" val="2752229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a:spLocks noGrp="1"/>
          </p:cNvSpPr>
          <p:nvPr>
            <p:ph type="title"/>
          </p:nvPr>
        </p:nvSpPr>
        <p:spPr/>
        <p:txBody>
          <a:bodyPr/>
          <a:lstStyle/>
          <a:p>
            <a:r>
              <a:rPr lang="en-US"/>
              <a:t>Architecture of the C1 IFC </a:t>
            </a:r>
            <a:br>
              <a:rPr lang="en-US"/>
            </a:br>
            <a:r>
              <a:rPr lang="en-US" sz="2400" b="0"/>
              <a:t>Allows chemistry flexibility</a:t>
            </a:r>
            <a:endParaRPr lang="en-US" b="0" dirty="0"/>
          </a:p>
        </p:txBody>
      </p:sp>
      <p:grpSp>
        <p:nvGrpSpPr>
          <p:cNvPr id="3" name="Group 2">
            <a:extLst>
              <a:ext uri="{FF2B5EF4-FFF2-40B4-BE49-F238E27FC236}">
                <a16:creationId xmlns:a16="http://schemas.microsoft.com/office/drawing/2014/main" xmlns="" id="{A2F15FCB-0888-4A59-81CB-720D66A165CC}"/>
              </a:ext>
            </a:extLst>
          </p:cNvPr>
          <p:cNvGrpSpPr/>
          <p:nvPr/>
        </p:nvGrpSpPr>
        <p:grpSpPr>
          <a:xfrm>
            <a:off x="571500" y="2452034"/>
            <a:ext cx="8115300" cy="1705603"/>
            <a:chOff x="147638" y="2452034"/>
            <a:chExt cx="8750300" cy="1839062"/>
          </a:xfrm>
        </p:grpSpPr>
        <p:sp>
          <p:nvSpPr>
            <p:cNvPr id="110" name="Rectangle 109"/>
            <p:cNvSpPr/>
            <p:nvPr/>
          </p:nvSpPr>
          <p:spPr>
            <a:xfrm>
              <a:off x="876300" y="2711260"/>
              <a:ext cx="425450"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1" name="Rectangle 110"/>
            <p:cNvSpPr/>
            <p:nvPr/>
          </p:nvSpPr>
          <p:spPr>
            <a:xfrm>
              <a:off x="1971675" y="2711260"/>
              <a:ext cx="423863"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2" name="Rectangle 111"/>
            <p:cNvSpPr/>
            <p:nvPr/>
          </p:nvSpPr>
          <p:spPr>
            <a:xfrm>
              <a:off x="5106989" y="2701734"/>
              <a:ext cx="965200" cy="817561"/>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3" name="Rectangle 112"/>
            <p:cNvSpPr/>
            <p:nvPr/>
          </p:nvSpPr>
          <p:spPr>
            <a:xfrm>
              <a:off x="398463" y="3017646"/>
              <a:ext cx="8499475" cy="225425"/>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4" name="Rounded Rectangle 113"/>
            <p:cNvSpPr/>
            <p:nvPr/>
          </p:nvSpPr>
          <p:spPr>
            <a:xfrm>
              <a:off x="1633537" y="2877152"/>
              <a:ext cx="271463" cy="477838"/>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5" name="Rounded Rectangle 114"/>
            <p:cNvSpPr/>
            <p:nvPr/>
          </p:nvSpPr>
          <p:spPr>
            <a:xfrm>
              <a:off x="2571750" y="2877947"/>
              <a:ext cx="271463"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6" name="Rounded Rectangle 115"/>
            <p:cNvSpPr/>
            <p:nvPr/>
          </p:nvSpPr>
          <p:spPr>
            <a:xfrm>
              <a:off x="3616325" y="2877152"/>
              <a:ext cx="273050" cy="477838"/>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7" name="Rounded Rectangle 116"/>
            <p:cNvSpPr/>
            <p:nvPr/>
          </p:nvSpPr>
          <p:spPr>
            <a:xfrm>
              <a:off x="4654550" y="2877153"/>
              <a:ext cx="273050" cy="477837"/>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8" name="Rounded Rectangle 117"/>
            <p:cNvSpPr/>
            <p:nvPr/>
          </p:nvSpPr>
          <p:spPr>
            <a:xfrm>
              <a:off x="6240463"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9" name="Explosion 2 118"/>
            <p:cNvSpPr/>
            <p:nvPr/>
          </p:nvSpPr>
          <p:spPr>
            <a:xfrm>
              <a:off x="930276" y="2965259"/>
              <a:ext cx="315913" cy="252412"/>
            </a:xfrm>
            <a:prstGeom prst="irregularSeal2">
              <a:avLst/>
            </a:prstGeom>
            <a:solidFill>
              <a:srgbClr val="FFFFFF"/>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0" name="Rectangle 119"/>
            <p:cNvSpPr/>
            <p:nvPr/>
          </p:nvSpPr>
          <p:spPr>
            <a:xfrm>
              <a:off x="2033588" y="4000309"/>
              <a:ext cx="6323012" cy="225425"/>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1" name="Rectangle 120"/>
            <p:cNvSpPr/>
            <p:nvPr/>
          </p:nvSpPr>
          <p:spPr>
            <a:xfrm rot="5400000">
              <a:off x="1867695" y="3688365"/>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2" name="Rectangle 121"/>
            <p:cNvSpPr/>
            <p:nvPr/>
          </p:nvSpPr>
          <p:spPr>
            <a:xfrm rot="5400000">
              <a:off x="2928144" y="3688365"/>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3" name="Rectangle 122"/>
            <p:cNvSpPr/>
            <p:nvPr/>
          </p:nvSpPr>
          <p:spPr>
            <a:xfrm rot="5400000">
              <a:off x="3975895" y="3674078"/>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4" name="Rectangle 123"/>
            <p:cNvSpPr/>
            <p:nvPr/>
          </p:nvSpPr>
          <p:spPr>
            <a:xfrm>
              <a:off x="6689726" y="2719196"/>
              <a:ext cx="965200" cy="817563"/>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5" name="Rectangle 124"/>
            <p:cNvSpPr/>
            <p:nvPr/>
          </p:nvSpPr>
          <p:spPr>
            <a:xfrm>
              <a:off x="3021014" y="2711260"/>
              <a:ext cx="425450"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6" name="Rectangle 125"/>
            <p:cNvSpPr/>
            <p:nvPr/>
          </p:nvSpPr>
          <p:spPr>
            <a:xfrm>
              <a:off x="4071938" y="2719196"/>
              <a:ext cx="423862" cy="817563"/>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7" name="Rectangle 126"/>
            <p:cNvSpPr/>
            <p:nvPr/>
          </p:nvSpPr>
          <p:spPr>
            <a:xfrm rot="5400000">
              <a:off x="7630319" y="3483579"/>
              <a:ext cx="1193799" cy="25876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8" name="Rounded Rectangle 127"/>
            <p:cNvSpPr/>
            <p:nvPr/>
          </p:nvSpPr>
          <p:spPr>
            <a:xfrm>
              <a:off x="7743563"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9" name="Rounded Rectangle 128"/>
            <p:cNvSpPr/>
            <p:nvPr/>
          </p:nvSpPr>
          <p:spPr>
            <a:xfrm rot="5400000">
              <a:off x="8094663" y="3492309"/>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0" name="Rounded Rectangle 129"/>
            <p:cNvSpPr/>
            <p:nvPr/>
          </p:nvSpPr>
          <p:spPr>
            <a:xfrm rot="5400000">
              <a:off x="2032000" y="3525646"/>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1" name="Rounded Rectangle 130"/>
            <p:cNvSpPr/>
            <p:nvPr/>
          </p:nvSpPr>
          <p:spPr>
            <a:xfrm rot="5400000">
              <a:off x="4140200" y="3535171"/>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2" name="Rounded Rectangle 131"/>
            <p:cNvSpPr/>
            <p:nvPr/>
          </p:nvSpPr>
          <p:spPr>
            <a:xfrm rot="5400000">
              <a:off x="3108325" y="3517709"/>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3" name="Rectangle 132"/>
            <p:cNvSpPr/>
            <p:nvPr/>
          </p:nvSpPr>
          <p:spPr>
            <a:xfrm rot="5400000">
              <a:off x="-319881" y="2983517"/>
              <a:ext cx="1193799" cy="25876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4" name="Rounded Rectangle 133"/>
            <p:cNvSpPr/>
            <p:nvPr/>
          </p:nvSpPr>
          <p:spPr>
            <a:xfrm>
              <a:off x="457200"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5" name="Rounded Rectangle 134"/>
            <p:cNvSpPr/>
            <p:nvPr/>
          </p:nvSpPr>
          <p:spPr bwMode="auto">
            <a:xfrm>
              <a:off x="867582"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4.5 nL</a:t>
              </a:r>
            </a:p>
          </p:txBody>
        </p:sp>
        <p:sp>
          <p:nvSpPr>
            <p:cNvPr id="136" name="Rounded Rectangle 135"/>
            <p:cNvSpPr/>
            <p:nvPr/>
          </p:nvSpPr>
          <p:spPr bwMode="auto">
            <a:xfrm>
              <a:off x="1981456"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7" name="Rounded Rectangle 136"/>
            <p:cNvSpPr/>
            <p:nvPr/>
          </p:nvSpPr>
          <p:spPr bwMode="auto">
            <a:xfrm>
              <a:off x="3044699"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8" name="Rounded Rectangle 137"/>
            <p:cNvSpPr/>
            <p:nvPr/>
          </p:nvSpPr>
          <p:spPr bwMode="auto">
            <a:xfrm>
              <a:off x="4057311"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9" name="Rounded Rectangle 138"/>
            <p:cNvSpPr/>
            <p:nvPr/>
          </p:nvSpPr>
          <p:spPr bwMode="auto">
            <a:xfrm>
              <a:off x="5297169" y="2452034"/>
              <a:ext cx="7937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135 nL</a:t>
              </a:r>
            </a:p>
          </p:txBody>
        </p:sp>
        <p:sp>
          <p:nvSpPr>
            <p:cNvPr id="140" name="Rounded Rectangle 139"/>
            <p:cNvSpPr/>
            <p:nvPr/>
          </p:nvSpPr>
          <p:spPr bwMode="auto">
            <a:xfrm>
              <a:off x="6934200" y="2452034"/>
              <a:ext cx="7937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135 nL</a:t>
              </a:r>
            </a:p>
          </p:txBody>
        </p:sp>
        <p:sp>
          <p:nvSpPr>
            <p:cNvPr id="40" name="Rounded Rectangle 39"/>
            <p:cNvSpPr>
              <a:spLocks noChangeAspect="1"/>
            </p:cNvSpPr>
            <p:nvPr/>
          </p:nvSpPr>
          <p:spPr>
            <a:xfrm>
              <a:off x="2361840"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41" name="Rounded Rectangle 40"/>
            <p:cNvSpPr>
              <a:spLocks noChangeAspect="1"/>
            </p:cNvSpPr>
            <p:nvPr/>
          </p:nvSpPr>
          <p:spPr>
            <a:xfrm>
              <a:off x="2618412"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42" name="Rounded Rectangle 41"/>
            <p:cNvSpPr>
              <a:spLocks noChangeAspect="1"/>
            </p:cNvSpPr>
            <p:nvPr/>
          </p:nvSpPr>
          <p:spPr>
            <a:xfrm>
              <a:off x="2874984"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pic>
          <p:nvPicPr>
            <p:cNvPr id="61" name="Picture 47" descr="G:\Granicus\20110729-K562-from_4000_cells\Date 29-07-2011 16-31\Workspace 1\Tile000003.bm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2000" y="2812143"/>
              <a:ext cx="762001" cy="568198"/>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xmlns="" id="{E93E485F-E719-483F-B7DF-F0FE4143F961}"/>
              </a:ext>
            </a:extLst>
          </p:cNvPr>
          <p:cNvSpPr/>
          <p:nvPr/>
        </p:nvSpPr>
        <p:spPr>
          <a:xfrm>
            <a:off x="832288" y="5114390"/>
            <a:ext cx="7479424" cy="707886"/>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The architecture of the C1 IFC enables</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 sensitive</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gene detection, </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full-length</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transcript coverage and </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novel</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chemistry development.</a:t>
            </a:r>
          </a:p>
        </p:txBody>
      </p:sp>
    </p:spTree>
    <p:custDataLst>
      <p:tags r:id="rId1"/>
    </p:custDataLst>
    <p:extLst>
      <p:ext uri="{BB962C8B-B14F-4D97-AF65-F5344CB8AC3E}">
        <p14:creationId xmlns:p14="http://schemas.microsoft.com/office/powerpoint/2010/main" val="802972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 offers prospects with more</a:t>
            </a:r>
            <a:r>
              <a:rPr lang="en-US" sz="3000" dirty="0"/>
              <a:t/>
            </a:r>
            <a:br>
              <a:rPr lang="en-US" sz="3000" dirty="0"/>
            </a:br>
            <a:r>
              <a:rPr lang="en-US" sz="2400" b="0" dirty="0"/>
              <a:t>30 ready-to-use applications via Script Hub</a:t>
            </a:r>
            <a:r>
              <a:rPr lang="en-US" sz="2400" b="0" baseline="30000" dirty="0"/>
              <a:t>™</a:t>
            </a:r>
            <a:endParaRPr lang="en-US" sz="2400" baseline="30000" dirty="0"/>
          </a:p>
        </p:txBody>
      </p:sp>
      <p:sp>
        <p:nvSpPr>
          <p:cNvPr id="14" name="Content Placeholder 1"/>
          <p:cNvSpPr txBox="1">
            <a:spLocks/>
          </p:cNvSpPr>
          <p:nvPr/>
        </p:nvSpPr>
        <p:spPr bwMode="auto">
          <a:xfrm>
            <a:off x="2762159"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RNA</a:t>
            </a:r>
          </a:p>
        </p:txBody>
      </p:sp>
      <p:sp>
        <p:nvSpPr>
          <p:cNvPr id="15" name="Content Placeholder 1"/>
          <p:cNvSpPr txBox="1">
            <a:spLocks/>
          </p:cNvSpPr>
          <p:nvPr/>
        </p:nvSpPr>
        <p:spPr bwMode="auto">
          <a:xfrm>
            <a:off x="4936186"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Protein and epigenetics</a:t>
            </a:r>
          </a:p>
        </p:txBody>
      </p:sp>
      <p:sp>
        <p:nvSpPr>
          <p:cNvPr id="16" name="Content Placeholder 1"/>
          <p:cNvSpPr txBox="1">
            <a:spLocks/>
          </p:cNvSpPr>
          <p:nvPr/>
        </p:nvSpPr>
        <p:spPr bwMode="auto">
          <a:xfrm>
            <a:off x="7110214"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Phenotype</a:t>
            </a:r>
          </a:p>
        </p:txBody>
      </p:sp>
      <p:sp>
        <p:nvSpPr>
          <p:cNvPr id="21" name="Content Placeholder 1"/>
          <p:cNvSpPr txBox="1">
            <a:spLocks/>
          </p:cNvSpPr>
          <p:nvPr/>
        </p:nvSpPr>
        <p:spPr bwMode="auto">
          <a:xfrm>
            <a:off x="576510"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Genomic DNA</a:t>
            </a:r>
          </a:p>
        </p:txBody>
      </p:sp>
      <p:cxnSp>
        <p:nvCxnSpPr>
          <p:cNvPr id="22" name="Straight Connector 21"/>
          <p:cNvCxnSpPr/>
          <p:nvPr/>
        </p:nvCxnSpPr>
        <p:spPr>
          <a:xfrm flipH="1">
            <a:off x="576510" y="2573692"/>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6510" y="295261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3379" y="2808262"/>
            <a:ext cx="1514901" cy="436729"/>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[gene expression (GE)]</a:t>
            </a:r>
          </a:p>
        </p:txBody>
      </p:sp>
      <p:cxnSp>
        <p:nvCxnSpPr>
          <p:cNvPr id="27" name="Straight Connector 26"/>
          <p:cNvCxnSpPr/>
          <p:nvPr/>
        </p:nvCxnSpPr>
        <p:spPr>
          <a:xfrm>
            <a:off x="576510" y="3531624"/>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5652" y="3398574"/>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(Qiagen®)</a:t>
            </a:r>
          </a:p>
        </p:txBody>
      </p:sp>
      <p:cxnSp>
        <p:nvCxnSpPr>
          <p:cNvPr id="29" name="Straight Connector 28"/>
          <p:cNvCxnSpPr/>
          <p:nvPr/>
        </p:nvCxnSpPr>
        <p:spPr>
          <a:xfrm>
            <a:off x="576510" y="394725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65652" y="383807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exome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(GE)</a:t>
            </a:r>
          </a:p>
        </p:txBody>
      </p:sp>
      <p:cxnSp>
        <p:nvCxnSpPr>
          <p:cNvPr id="32" name="Straight Connector 31"/>
          <p:cNvCxnSpPr/>
          <p:nvPr/>
        </p:nvCxnSpPr>
        <p:spPr>
          <a:xfrm>
            <a:off x="576510" y="44931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2004" y="4383990"/>
            <a:ext cx="1676404" cy="62549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(GE and Access Array™)</a:t>
            </a:r>
          </a:p>
        </p:txBody>
      </p:sp>
      <p:cxnSp>
        <p:nvCxnSpPr>
          <p:cNvPr id="36" name="Straight Connector 35"/>
          <p:cNvCxnSpPr>
            <a:cxnSpLocks/>
          </p:cNvCxnSpPr>
          <p:nvPr/>
        </p:nvCxnSpPr>
        <p:spPr>
          <a:xfrm>
            <a:off x="2762159" y="2575964"/>
            <a:ext cx="0" cy="3488096"/>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62159" y="2937301"/>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060848" y="2828118"/>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(SMARTer®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v1, v4; TCR-seq)</a:t>
            </a:r>
          </a:p>
        </p:txBody>
      </p:sp>
      <p:cxnSp>
        <p:nvCxnSpPr>
          <p:cNvPr id="39" name="Straight Connector 38"/>
          <p:cNvCxnSpPr/>
          <p:nvPr/>
        </p:nvCxnSpPr>
        <p:spPr>
          <a:xfrm>
            <a:off x="2762159" y="355373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63120" y="343090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(Smart-seq2, TCR-seq)</a:t>
            </a:r>
          </a:p>
        </p:txBody>
      </p:sp>
      <p:cxnSp>
        <p:nvCxnSpPr>
          <p:cNvPr id="41" name="Straight Connector 40"/>
          <p:cNvCxnSpPr/>
          <p:nvPr/>
        </p:nvCxnSpPr>
        <p:spPr>
          <a:xfrm>
            <a:off x="2762159" y="41542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063120" y="4017766"/>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End counting methods: </a:t>
            </a:r>
          </a:p>
          <a:p>
            <a:pPr marL="120650" marR="0" lvl="0" indent="-1206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5ʹ UMI 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   (C1 CAGE)</a:t>
            </a:r>
          </a:p>
          <a:p>
            <a:pPr marL="120650" marR="0" lvl="0" indent="-1206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3ʹ end counting</a:t>
            </a:r>
          </a:p>
        </p:txBody>
      </p:sp>
      <p:cxnSp>
        <p:nvCxnSpPr>
          <p:cNvPr id="43" name="Straight Connector 42"/>
          <p:cNvCxnSpPr/>
          <p:nvPr/>
        </p:nvCxnSpPr>
        <p:spPr>
          <a:xfrm>
            <a:off x="2762159" y="5027717"/>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049472" y="4904887"/>
            <a:ext cx="1898336" cy="462608"/>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Targeted mRNA analysis </a:t>
            </a:r>
            <a:br>
              <a:rPr kumimoji="0" lang="en-US" sz="1200" b="0" i="0" u="none" strike="noStrike" kern="1200" cap="none" spc="0" normalizeH="0" baseline="0" noProof="0" dirty="0">
                <a:ln>
                  <a:noFill/>
                </a:ln>
                <a:solidFill>
                  <a:prstClr val="black"/>
                </a:solidFill>
                <a:effectLst/>
                <a:uLnTx/>
                <a:uFillTx/>
                <a:latin typeface="Proxima Nova"/>
                <a:ea typeface="+mn-ea"/>
                <a:cs typeface="+mn-cs"/>
              </a:rPr>
            </a:br>
            <a:r>
              <a:rPr kumimoji="0" lang="en-US" sz="1200" b="0" i="0" u="none" strike="noStrike" kern="1200" cap="none" spc="0" normalizeH="0" baseline="0" noProof="0" dirty="0">
                <a:ln>
                  <a:noFill/>
                </a:ln>
                <a:solidFill>
                  <a:prstClr val="black"/>
                </a:solidFill>
                <a:effectLst/>
                <a:uLnTx/>
                <a:uFillTx/>
                <a:latin typeface="Proxima Nova"/>
                <a:ea typeface="+mn-ea"/>
                <a:cs typeface="+mn-cs"/>
              </a:rPr>
              <a:t>with real-time PCR</a:t>
            </a:r>
          </a:p>
        </p:txBody>
      </p:sp>
      <p:cxnSp>
        <p:nvCxnSpPr>
          <p:cNvPr id="47" name="Straight Connector 46"/>
          <p:cNvCxnSpPr/>
          <p:nvPr/>
        </p:nvCxnSpPr>
        <p:spPr>
          <a:xfrm flipH="1">
            <a:off x="4936186" y="2578236"/>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936186" y="29395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258316" y="283039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single-cell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protein analysis</a:t>
            </a:r>
          </a:p>
        </p:txBody>
      </p:sp>
      <p:cxnSp>
        <p:nvCxnSpPr>
          <p:cNvPr id="50" name="Straight Connector 49"/>
          <p:cNvCxnSpPr/>
          <p:nvPr/>
        </p:nvCxnSpPr>
        <p:spPr>
          <a:xfrm>
            <a:off x="4936186" y="34331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260588" y="332399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Single-cell ATAC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a:t>
            </a:r>
          </a:p>
        </p:txBody>
      </p:sp>
      <p:cxnSp>
        <p:nvCxnSpPr>
          <p:cNvPr id="52" name="Straight Connector 51"/>
          <p:cNvCxnSpPr/>
          <p:nvPr/>
        </p:nvCxnSpPr>
        <p:spPr>
          <a:xfrm>
            <a:off x="4936186" y="3951797"/>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60588" y="3842614"/>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Single-cell analysis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genotype, expression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and methylation</a:t>
            </a:r>
          </a:p>
        </p:txBody>
      </p:sp>
      <p:cxnSp>
        <p:nvCxnSpPr>
          <p:cNvPr id="56" name="Straight Connector 55"/>
          <p:cNvCxnSpPr/>
          <p:nvPr/>
        </p:nvCxnSpPr>
        <p:spPr>
          <a:xfrm flipH="1">
            <a:off x="7110214" y="2580508"/>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110214" y="29418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426174" y="283266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Metagenomics</a:t>
            </a:r>
          </a:p>
        </p:txBody>
      </p:sp>
      <p:cxnSp>
        <p:nvCxnSpPr>
          <p:cNvPr id="59" name="Straight Connector 58"/>
          <p:cNvCxnSpPr/>
          <p:nvPr/>
        </p:nvCxnSpPr>
        <p:spPr>
          <a:xfrm>
            <a:off x="7110214" y="34354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28446" y="332626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Cell dosing</a:t>
            </a:r>
          </a:p>
        </p:txBody>
      </p:sp>
      <p:cxnSp>
        <p:nvCxnSpPr>
          <p:cNvPr id="61" name="Straight Connector 60"/>
          <p:cNvCxnSpPr/>
          <p:nvPr/>
        </p:nvCxnSpPr>
        <p:spPr>
          <a:xfrm>
            <a:off x="7110214" y="3954069"/>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428446" y="3676071"/>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miRNA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analysis</a:t>
            </a:r>
          </a:p>
        </p:txBody>
      </p:sp>
      <p:cxnSp>
        <p:nvCxnSpPr>
          <p:cNvPr id="45" name="Straight Connector 44">
            <a:extLst>
              <a:ext uri="{FF2B5EF4-FFF2-40B4-BE49-F238E27FC236}">
                <a16:creationId xmlns:a16="http://schemas.microsoft.com/office/drawing/2014/main" xmlns="" id="{111FA27F-866D-4B0F-8662-03BB80C3AEED}"/>
              </a:ext>
            </a:extLst>
          </p:cNvPr>
          <p:cNvCxnSpPr/>
          <p:nvPr/>
        </p:nvCxnSpPr>
        <p:spPr>
          <a:xfrm>
            <a:off x="2240745"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FA526C72-5E36-4719-A56E-8F177D9F93CF}"/>
              </a:ext>
            </a:extLst>
          </p:cNvPr>
          <p:cNvCxnSpPr/>
          <p:nvPr/>
        </p:nvCxnSpPr>
        <p:spPr>
          <a:xfrm>
            <a:off x="4414772"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FCAED2AA-234C-4BB5-ABC7-7C513357FD54}"/>
              </a:ext>
            </a:extLst>
          </p:cNvPr>
          <p:cNvCxnSpPr/>
          <p:nvPr/>
        </p:nvCxnSpPr>
        <p:spPr>
          <a:xfrm>
            <a:off x="6588799"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0675CAC4-0701-4595-8EBA-B85A9C8E0519}"/>
              </a:ext>
            </a:extLst>
          </p:cNvPr>
          <p:cNvCxnSpPr/>
          <p:nvPr/>
        </p:nvCxnSpPr>
        <p:spPr>
          <a:xfrm>
            <a:off x="2762159" y="5557489"/>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F69BFA88-7A45-4B5D-82C0-4E11CDF9A4E5}"/>
              </a:ext>
            </a:extLst>
          </p:cNvPr>
          <p:cNvSpPr txBox="1"/>
          <p:nvPr/>
        </p:nvSpPr>
        <p:spPr>
          <a:xfrm>
            <a:off x="3058974" y="5401598"/>
            <a:ext cx="1898336" cy="462608"/>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Low cost 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sequencing (NEBNext®)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2680"/>
              </a:solidFill>
              <a:effectLst/>
              <a:uLnTx/>
              <a:uFillTx/>
              <a:latin typeface="Proxima Nova"/>
              <a:ea typeface="+mn-ea"/>
              <a:cs typeface="+mn-cs"/>
            </a:endParaRPr>
          </a:p>
        </p:txBody>
      </p:sp>
      <p:cxnSp>
        <p:nvCxnSpPr>
          <p:cNvPr id="65" name="Straight Connector 64">
            <a:extLst>
              <a:ext uri="{FF2B5EF4-FFF2-40B4-BE49-F238E27FC236}">
                <a16:creationId xmlns:a16="http://schemas.microsoft.com/office/drawing/2014/main" xmlns="" id="{873D4A49-58EE-4051-AA3C-DCC8364802A7}"/>
              </a:ext>
            </a:extLst>
          </p:cNvPr>
          <p:cNvCxnSpPr/>
          <p:nvPr/>
        </p:nvCxnSpPr>
        <p:spPr>
          <a:xfrm>
            <a:off x="2762159" y="6064060"/>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xmlns="" id="{03B8D20D-7112-44B5-83ED-A7BF8D3DC27F}"/>
              </a:ext>
            </a:extLst>
          </p:cNvPr>
          <p:cNvSpPr txBox="1"/>
          <p:nvPr/>
        </p:nvSpPr>
        <p:spPr>
          <a:xfrm>
            <a:off x="3058974" y="5887190"/>
            <a:ext cx="1898336" cy="615776"/>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Total RNA sequencing to sequence mRNA and noncoding RNAs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2680"/>
              </a:solidFill>
              <a:effectLst/>
              <a:uLnTx/>
              <a:uFillTx/>
              <a:latin typeface="Proxima Nova"/>
              <a:ea typeface="+mn-ea"/>
              <a:cs typeface="+mn-cs"/>
            </a:endParaRPr>
          </a:p>
        </p:txBody>
      </p:sp>
      <p:sp>
        <p:nvSpPr>
          <p:cNvPr id="67" name="TextBox 66">
            <a:extLst>
              <a:ext uri="{FF2B5EF4-FFF2-40B4-BE49-F238E27FC236}">
                <a16:creationId xmlns:a16="http://schemas.microsoft.com/office/drawing/2014/main" xmlns="" id="{F1C4C64E-C073-40CB-87ED-8C5BA5868C79}"/>
              </a:ext>
            </a:extLst>
          </p:cNvPr>
          <p:cNvSpPr txBox="1"/>
          <p:nvPr/>
        </p:nvSpPr>
        <p:spPr>
          <a:xfrm>
            <a:off x="5277379" y="4526602"/>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panose="02000506030000020004" pitchFamily="2" charset="0"/>
                <a:ea typeface="+mn-ea"/>
                <a:cs typeface="+mn-cs"/>
              </a:rPr>
              <a:t>Single-cell TCR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panose="02000506030000020004" pitchFamily="2" charset="0"/>
                <a:ea typeface="+mn-ea"/>
                <a:cs typeface="+mn-cs"/>
              </a:rPr>
              <a:t>ATAC sequencing </a:t>
            </a:r>
          </a:p>
        </p:txBody>
      </p:sp>
      <p:cxnSp>
        <p:nvCxnSpPr>
          <p:cNvPr id="68" name="Straight Connector 67">
            <a:extLst>
              <a:ext uri="{FF2B5EF4-FFF2-40B4-BE49-F238E27FC236}">
                <a16:creationId xmlns:a16="http://schemas.microsoft.com/office/drawing/2014/main" xmlns="" id="{BD09CC4B-EA61-439D-959F-1BBBE340C755}"/>
              </a:ext>
            </a:extLst>
          </p:cNvPr>
          <p:cNvCxnSpPr/>
          <p:nvPr/>
        </p:nvCxnSpPr>
        <p:spPr>
          <a:xfrm>
            <a:off x="4936185" y="4637854"/>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xmlns="" id="{23FAA191-013C-430B-9D5B-88A11F61D405}"/>
              </a:ext>
            </a:extLst>
          </p:cNvPr>
          <p:cNvSpPr/>
          <p:nvPr/>
        </p:nvSpPr>
        <p:spPr>
          <a:xfrm>
            <a:off x="2657010" y="5808211"/>
            <a:ext cx="2601306" cy="811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1337141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E617F5DE-ED64-4A00-8EA2-EB63B4981E2E}"/>
              </a:ext>
            </a:extLst>
          </p:cNvPr>
          <p:cNvSpPr>
            <a:spLocks noGrp="1"/>
          </p:cNvSpPr>
          <p:nvPr>
            <p:ph type="body" sz="quarter" idx="14"/>
          </p:nvPr>
        </p:nvSpPr>
        <p:spPr>
          <a:xfrm>
            <a:off x="457199" y="2514600"/>
            <a:ext cx="7181558" cy="3657600"/>
          </a:xfrm>
        </p:spPr>
        <p:txBody>
          <a:bodyPr/>
          <a:lstStyle/>
          <a:p>
            <a:pPr marL="457200" indent="-457200">
              <a:buFont typeface="+mj-lt"/>
              <a:buAutoNum type="arabicPeriod"/>
            </a:pPr>
            <a:r>
              <a:rPr lang="en-US" dirty="0"/>
              <a:t>Fluidigm technology overview</a:t>
            </a:r>
          </a:p>
          <a:p>
            <a:pPr marL="457200" indent="-457200">
              <a:buFont typeface="+mj-lt"/>
              <a:buAutoNum type="arabicPeriod"/>
            </a:pPr>
            <a:r>
              <a:rPr lang="en-US" dirty="0"/>
              <a:t>C1 full-length mRNA-seq chemistry complements </a:t>
            </a:r>
            <a:br>
              <a:rPr lang="en-US" dirty="0"/>
            </a:br>
            <a:r>
              <a:rPr lang="en-US" dirty="0"/>
              <a:t>droplet approaches.</a:t>
            </a:r>
          </a:p>
          <a:p>
            <a:pPr marL="457200" indent="-457200">
              <a:buAutoNum type="arabicPeriod"/>
            </a:pPr>
            <a:r>
              <a:rPr lang="en-US" dirty="0"/>
              <a:t>C1 supports a flexible array of applications.</a:t>
            </a:r>
          </a:p>
          <a:p>
            <a:pPr marL="457200" indent="-457200">
              <a:buFont typeface="+mj-lt"/>
              <a:buAutoNum type="arabicPeriod"/>
            </a:pPr>
            <a:r>
              <a:rPr lang="en-US" dirty="0"/>
              <a:t>Total RNA-</a:t>
            </a:r>
            <a:r>
              <a:rPr lang="en-US" dirty="0" err="1"/>
              <a:t>Seq</a:t>
            </a:r>
            <a:r>
              <a:rPr lang="en-US" dirty="0"/>
              <a:t> on C1 enables analysis of nonpoly(A) and noncoding RNA.</a:t>
            </a:r>
          </a:p>
        </p:txBody>
      </p:sp>
      <p:sp>
        <p:nvSpPr>
          <p:cNvPr id="3" name="Title 2">
            <a:extLst>
              <a:ext uri="{FF2B5EF4-FFF2-40B4-BE49-F238E27FC236}">
                <a16:creationId xmlns:a16="http://schemas.microsoft.com/office/drawing/2014/main" xmlns="" id="{0F426DA7-FA53-4173-B19B-6DBA631AC9E8}"/>
              </a:ext>
            </a:extLst>
          </p:cNvPr>
          <p:cNvSpPr>
            <a:spLocks noGrp="1"/>
          </p:cNvSpPr>
          <p:nvPr>
            <p:ph type="title"/>
          </p:nvPr>
        </p:nvSpPr>
        <p:spPr/>
        <p:txBody>
          <a:bodyPr/>
          <a:lstStyle/>
          <a:p>
            <a:r>
              <a:rPr lang="en-US" dirty="0"/>
              <a:t>Agenda</a:t>
            </a:r>
          </a:p>
        </p:txBody>
      </p:sp>
    </p:spTree>
    <p:custDataLst>
      <p:tags r:id="rId1"/>
    </p:custDataLst>
    <p:extLst>
      <p:ext uri="{BB962C8B-B14F-4D97-AF65-F5344CB8AC3E}">
        <p14:creationId xmlns:p14="http://schemas.microsoft.com/office/powerpoint/2010/main" val="304167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631BC2B-8BD2-4709-937E-9922E015D952}"/>
              </a:ext>
            </a:extLst>
          </p:cNvPr>
          <p:cNvSpPr>
            <a:spLocks noGrp="1"/>
          </p:cNvSpPr>
          <p:nvPr>
            <p:ph type="title"/>
          </p:nvPr>
        </p:nvSpPr>
        <p:spPr/>
        <p:txBody>
          <a:bodyPr/>
          <a:lstStyle/>
          <a:p>
            <a:r>
              <a:rPr lang="en-US"/>
              <a:t>Current scRNA-seq methods target only polyadenylated RNAs with oligo-dT-based capture</a:t>
            </a:r>
            <a:endParaRPr lang="en-US" dirty="0"/>
          </a:p>
        </p:txBody>
      </p:sp>
      <p:pic>
        <p:nvPicPr>
          <p:cNvPr id="3" name="Picture 2">
            <a:extLst>
              <a:ext uri="{FF2B5EF4-FFF2-40B4-BE49-F238E27FC236}">
                <a16:creationId xmlns:a16="http://schemas.microsoft.com/office/drawing/2014/main" xmlns="" id="{DFFEA97A-33F1-4DA8-AA24-F4A10857202F}"/>
              </a:ext>
            </a:extLst>
          </p:cNvPr>
          <p:cNvPicPr>
            <a:picLocks noChangeAspect="1"/>
          </p:cNvPicPr>
          <p:nvPr/>
        </p:nvPicPr>
        <p:blipFill rotWithShape="1">
          <a:blip r:embed="rId3"/>
          <a:srcRect r="54846" b="51778"/>
          <a:stretch/>
        </p:blipFill>
        <p:spPr>
          <a:xfrm>
            <a:off x="1133403" y="3827145"/>
            <a:ext cx="5258890" cy="1159875"/>
          </a:xfrm>
          <a:prstGeom prst="rect">
            <a:avLst/>
          </a:prstGeom>
        </p:spPr>
      </p:pic>
      <p:pic>
        <p:nvPicPr>
          <p:cNvPr id="11" name="Picture 10">
            <a:extLst>
              <a:ext uri="{FF2B5EF4-FFF2-40B4-BE49-F238E27FC236}">
                <a16:creationId xmlns:a16="http://schemas.microsoft.com/office/drawing/2014/main" xmlns="" id="{30C821C6-C3FC-4A10-972C-940409C52218}"/>
              </a:ext>
            </a:extLst>
          </p:cNvPr>
          <p:cNvPicPr>
            <a:picLocks noChangeAspect="1"/>
          </p:cNvPicPr>
          <p:nvPr/>
        </p:nvPicPr>
        <p:blipFill rotWithShape="1">
          <a:blip r:embed="rId4"/>
          <a:srcRect r="56692"/>
          <a:stretch/>
        </p:blipFill>
        <p:spPr>
          <a:xfrm>
            <a:off x="1205590" y="5257738"/>
            <a:ext cx="5114515" cy="992795"/>
          </a:xfrm>
          <a:prstGeom prst="rect">
            <a:avLst/>
          </a:prstGeom>
        </p:spPr>
      </p:pic>
      <p:sp>
        <p:nvSpPr>
          <p:cNvPr id="13" name="TextBox 12">
            <a:extLst>
              <a:ext uri="{FF2B5EF4-FFF2-40B4-BE49-F238E27FC236}">
                <a16:creationId xmlns:a16="http://schemas.microsoft.com/office/drawing/2014/main" xmlns="" id="{510B466D-8AE4-4B1A-97D0-11F3CAA8DCA2}"/>
              </a:ext>
            </a:extLst>
          </p:cNvPr>
          <p:cNvSpPr txBox="1"/>
          <p:nvPr/>
        </p:nvSpPr>
        <p:spPr>
          <a:xfrm>
            <a:off x="7164436" y="3361329"/>
            <a:ext cx="1692322" cy="802404"/>
          </a:xfrm>
          <a:prstGeom prst="rect">
            <a:avLst/>
          </a:prstGeom>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Adapted version of these methods available on C1</a:t>
            </a:r>
          </a:p>
        </p:txBody>
      </p:sp>
      <p:grpSp>
        <p:nvGrpSpPr>
          <p:cNvPr id="6" name="Group 5">
            <a:extLst>
              <a:ext uri="{FF2B5EF4-FFF2-40B4-BE49-F238E27FC236}">
                <a16:creationId xmlns:a16="http://schemas.microsoft.com/office/drawing/2014/main" xmlns="" id="{ECCB85F6-BCCD-480D-A95F-E937A53B3E60}"/>
              </a:ext>
            </a:extLst>
          </p:cNvPr>
          <p:cNvGrpSpPr/>
          <p:nvPr/>
        </p:nvGrpSpPr>
        <p:grpSpPr>
          <a:xfrm>
            <a:off x="1162222" y="2508947"/>
            <a:ext cx="5633808" cy="1047480"/>
            <a:chOff x="0" y="2472353"/>
            <a:chExt cx="4124984" cy="766948"/>
          </a:xfrm>
        </p:grpSpPr>
        <p:pic>
          <p:nvPicPr>
            <p:cNvPr id="2" name="Picture 1">
              <a:extLst>
                <a:ext uri="{FF2B5EF4-FFF2-40B4-BE49-F238E27FC236}">
                  <a16:creationId xmlns:a16="http://schemas.microsoft.com/office/drawing/2014/main" xmlns="" id="{C71378A9-6CB3-41DC-AF05-4111895B7318}"/>
                </a:ext>
              </a:extLst>
            </p:cNvPr>
            <p:cNvPicPr>
              <a:picLocks noChangeAspect="1"/>
            </p:cNvPicPr>
            <p:nvPr/>
          </p:nvPicPr>
          <p:blipFill rotWithShape="1">
            <a:blip r:embed="rId5"/>
            <a:srcRect l="1" r="56126"/>
            <a:stretch/>
          </p:blipFill>
          <p:spPr>
            <a:xfrm>
              <a:off x="0" y="2472353"/>
              <a:ext cx="4011764" cy="766948"/>
            </a:xfrm>
            <a:prstGeom prst="rect">
              <a:avLst/>
            </a:prstGeom>
          </p:spPr>
        </p:pic>
        <p:sp>
          <p:nvSpPr>
            <p:cNvPr id="4" name="Rectangle 3">
              <a:extLst>
                <a:ext uri="{FF2B5EF4-FFF2-40B4-BE49-F238E27FC236}">
                  <a16:creationId xmlns:a16="http://schemas.microsoft.com/office/drawing/2014/main" xmlns="" id="{7AB406B7-B399-4FF4-83BF-52BC66550636}"/>
                </a:ext>
              </a:extLst>
            </p:cNvPr>
            <p:cNvSpPr/>
            <p:nvPr/>
          </p:nvSpPr>
          <p:spPr>
            <a:xfrm>
              <a:off x="3906934" y="2602523"/>
              <a:ext cx="218050" cy="27432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grpSp>
      <p:sp>
        <p:nvSpPr>
          <p:cNvPr id="7" name="Right Brace 6">
            <a:extLst>
              <a:ext uri="{FF2B5EF4-FFF2-40B4-BE49-F238E27FC236}">
                <a16:creationId xmlns:a16="http://schemas.microsoft.com/office/drawing/2014/main" xmlns="" id="{259D4816-873F-4D26-BD8D-99585D9739C3}"/>
              </a:ext>
            </a:extLst>
          </p:cNvPr>
          <p:cNvSpPr/>
          <p:nvPr/>
        </p:nvSpPr>
        <p:spPr>
          <a:xfrm>
            <a:off x="6610852" y="2454077"/>
            <a:ext cx="297808" cy="2532944"/>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0" name="TextBox 9">
            <a:extLst>
              <a:ext uri="{FF2B5EF4-FFF2-40B4-BE49-F238E27FC236}">
                <a16:creationId xmlns:a16="http://schemas.microsoft.com/office/drawing/2014/main" xmlns="" id="{D945AA93-57A0-4AD4-B3E5-389E702C4B05}"/>
              </a:ext>
            </a:extLst>
          </p:cNvPr>
          <p:cNvSpPr txBox="1"/>
          <p:nvPr/>
        </p:nvSpPr>
        <p:spPr>
          <a:xfrm>
            <a:off x="1234167" y="5427593"/>
            <a:ext cx="999468" cy="434847"/>
          </a:xfrm>
          <a:prstGeom prst="rect">
            <a:avLst/>
          </a:prstGeom>
          <a:solidFill>
            <a:schemeClr val="bg1"/>
          </a:solidFill>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65000"/>
                    <a:lumOff val="35000"/>
                  </a:schemeClr>
                </a:solidFill>
                <a:latin typeface="Proxima Nova"/>
              </a:rPr>
              <a:t>Drop-seq</a:t>
            </a:r>
            <a:endParaRPr kumimoji="0" lang="en-US" sz="1600" b="0" i="0" u="none" strike="noStrike" kern="1200" cap="none" spc="0" normalizeH="0" baseline="0" noProof="0" dirty="0">
              <a:ln>
                <a:noFill/>
              </a:ln>
              <a:solidFill>
                <a:schemeClr val="tx1">
                  <a:lumMod val="65000"/>
                  <a:lumOff val="35000"/>
                </a:schemeClr>
              </a:solidFill>
              <a:effectLst/>
              <a:uLnTx/>
              <a:uFillTx/>
              <a:latin typeface="Proxima Nova"/>
            </a:endParaRPr>
          </a:p>
        </p:txBody>
      </p:sp>
      <p:sp>
        <p:nvSpPr>
          <p:cNvPr id="12" name="Rectangle 11">
            <a:extLst>
              <a:ext uri="{FF2B5EF4-FFF2-40B4-BE49-F238E27FC236}">
                <a16:creationId xmlns:a16="http://schemas.microsoft.com/office/drawing/2014/main" xmlns="" id="{C1064795-8526-4C50-934F-7E2BB32DE641}"/>
              </a:ext>
            </a:extLst>
          </p:cNvPr>
          <p:cNvSpPr/>
          <p:nvPr/>
        </p:nvSpPr>
        <p:spPr>
          <a:xfrm>
            <a:off x="457200" y="6303911"/>
            <a:ext cx="7772400" cy="276999"/>
          </a:xfrm>
          <a:prstGeom prst="rect">
            <a:avLst/>
          </a:prstGeom>
        </p:spPr>
        <p:txBody>
          <a:bodyPr wrap="square" anchor="b" anchorCtr="0">
            <a:spAutoFit/>
          </a:bodyPr>
          <a:lstStyle/>
          <a:p>
            <a:r>
              <a:rPr lang="en-US" sz="1200" dirty="0">
                <a:solidFill>
                  <a:schemeClr val="bg1">
                    <a:lumMod val="50000"/>
                  </a:schemeClr>
                </a:solidFill>
                <a:latin typeface="Proxima Nova" panose="02000506030000020004" pitchFamily="2" charset="0"/>
              </a:rPr>
              <a:t>Images taken from https://www.illumina.com/science/sequencing-method-explorer.html</a:t>
            </a:r>
          </a:p>
        </p:txBody>
      </p:sp>
    </p:spTree>
    <p:custDataLst>
      <p:tags r:id="rId1"/>
    </p:custDataLst>
    <p:extLst>
      <p:ext uri="{BB962C8B-B14F-4D97-AF65-F5344CB8AC3E}">
        <p14:creationId xmlns:p14="http://schemas.microsoft.com/office/powerpoint/2010/main" val="611504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631BC2B-8BD2-4709-937E-9922E015D952}"/>
              </a:ext>
            </a:extLst>
          </p:cNvPr>
          <p:cNvSpPr>
            <a:spLocks noGrp="1"/>
          </p:cNvSpPr>
          <p:nvPr>
            <p:ph type="title"/>
          </p:nvPr>
        </p:nvSpPr>
        <p:spPr/>
        <p:txBody>
          <a:bodyPr/>
          <a:lstStyle/>
          <a:p>
            <a:r>
              <a:rPr lang="en-US" dirty="0"/>
              <a:t>Types of nonpoly(A) RNA</a:t>
            </a:r>
          </a:p>
        </p:txBody>
      </p:sp>
      <p:sp>
        <p:nvSpPr>
          <p:cNvPr id="6" name="Content Placeholder 5">
            <a:extLst>
              <a:ext uri="{FF2B5EF4-FFF2-40B4-BE49-F238E27FC236}">
                <a16:creationId xmlns:a16="http://schemas.microsoft.com/office/drawing/2014/main" xmlns="" id="{757E378F-13F0-4946-879D-B86B800357A6}"/>
              </a:ext>
            </a:extLst>
          </p:cNvPr>
          <p:cNvSpPr>
            <a:spLocks noGrp="1"/>
          </p:cNvSpPr>
          <p:nvPr>
            <p:ph idx="1"/>
          </p:nvPr>
        </p:nvSpPr>
        <p:spPr>
          <a:xfrm>
            <a:off x="457200" y="2226663"/>
            <a:ext cx="8229600" cy="2885663"/>
          </a:xfrm>
        </p:spPr>
        <p:txBody>
          <a:bodyPr>
            <a:normAutofit/>
          </a:bodyPr>
          <a:lstStyle/>
          <a:p>
            <a:pPr>
              <a:spcBef>
                <a:spcPts val="0"/>
              </a:spcBef>
            </a:pPr>
            <a:r>
              <a:rPr lang="en-US" b="1" dirty="0"/>
              <a:t>mRNA</a:t>
            </a:r>
          </a:p>
          <a:p>
            <a:pPr marL="342900" indent="-342900">
              <a:spcBef>
                <a:spcPts val="0"/>
              </a:spcBef>
              <a:buFont typeface="Arial" panose="020B0604020202020204" pitchFamily="34" charset="0"/>
              <a:buChar char="•"/>
            </a:pPr>
            <a:r>
              <a:rPr lang="en-US" sz="1800" dirty="0"/>
              <a:t>Replication-dependent histone mRNAs lack poly(A) tail.</a:t>
            </a:r>
          </a:p>
          <a:p>
            <a:pPr>
              <a:spcBef>
                <a:spcPts val="0"/>
              </a:spcBef>
            </a:pPr>
            <a:endParaRPr lang="en-US" dirty="0"/>
          </a:p>
          <a:p>
            <a:pPr>
              <a:spcBef>
                <a:spcPts val="0"/>
              </a:spcBef>
            </a:pPr>
            <a:r>
              <a:rPr lang="en-US" b="1" dirty="0"/>
              <a:t>Noncoding RNA (ncRNA)</a:t>
            </a:r>
          </a:p>
          <a:p>
            <a:pPr marL="342900" indent="-342900">
              <a:spcBef>
                <a:spcPts val="0"/>
              </a:spcBef>
              <a:buFont typeface="Arial" panose="020B0604020202020204" pitchFamily="34" charset="0"/>
              <a:buChar char="•"/>
            </a:pPr>
            <a:r>
              <a:rPr lang="en-US" sz="1800" dirty="0"/>
              <a:t>ncRNA is not synonymous with nonpoly(A) RNA.</a:t>
            </a:r>
          </a:p>
          <a:p>
            <a:pPr marL="342900" indent="-342900">
              <a:spcBef>
                <a:spcPts val="0"/>
              </a:spcBef>
              <a:buFont typeface="Arial" panose="020B0604020202020204" pitchFamily="34" charset="0"/>
              <a:buChar char="•"/>
            </a:pPr>
            <a:r>
              <a:rPr lang="en-US" sz="1800" dirty="0"/>
              <a:t>Some ncRNA (for example, certain lincRNAs) have poly(A) tail and can be detected by SMART-Seq</a:t>
            </a:r>
            <a:r>
              <a:rPr lang="en-US" sz="1800" baseline="30000" dirty="0">
                <a:latin typeface="Montserrat" panose="02000505000000020004" pitchFamily="2" charset="0"/>
              </a:rPr>
              <a:t>®</a:t>
            </a:r>
            <a:r>
              <a:rPr lang="en-US" sz="1800" dirty="0"/>
              <a:t> chemistry on C1*.</a:t>
            </a:r>
          </a:p>
        </p:txBody>
      </p:sp>
      <p:sp>
        <p:nvSpPr>
          <p:cNvPr id="8" name="Rectangle 7">
            <a:extLst>
              <a:ext uri="{FF2B5EF4-FFF2-40B4-BE49-F238E27FC236}">
                <a16:creationId xmlns:a16="http://schemas.microsoft.com/office/drawing/2014/main" xmlns="" id="{5D222166-14D7-409A-AE1C-7F538ED3169A}"/>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*Liu et al. </a:t>
            </a:r>
            <a:r>
              <a:rPr lang="en-US" sz="1200" i="1">
                <a:solidFill>
                  <a:schemeClr val="bg1">
                    <a:lumMod val="50000"/>
                  </a:schemeClr>
                </a:solidFill>
                <a:latin typeface="Proxima Nova" panose="02000506030000020004" pitchFamily="2" charset="0"/>
              </a:rPr>
              <a:t>Genome Biology </a:t>
            </a:r>
            <a:r>
              <a:rPr lang="en-US" sz="1200">
                <a:solidFill>
                  <a:schemeClr val="bg1">
                    <a:lumMod val="50000"/>
                  </a:schemeClr>
                </a:solidFill>
                <a:latin typeface="Proxima Nova" panose="02000506030000020004" pitchFamily="2" charset="0"/>
              </a:rPr>
              <a:t>(2016). “Single-cell analysis of long non-coding RNAs in the developing human neocortex.” (Used SMART-Seq chemistry on C1)</a:t>
            </a:r>
          </a:p>
        </p:txBody>
      </p:sp>
    </p:spTree>
    <p:custDataLst>
      <p:tags r:id="rId1"/>
    </p:custDataLst>
    <p:extLst>
      <p:ext uri="{BB962C8B-B14F-4D97-AF65-F5344CB8AC3E}">
        <p14:creationId xmlns:p14="http://schemas.microsoft.com/office/powerpoint/2010/main" val="40293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071C58-622C-4CA5-8917-24B1C9A1E4ED}"/>
              </a:ext>
            </a:extLst>
          </p:cNvPr>
          <p:cNvSpPr>
            <a:spLocks noGrp="1"/>
          </p:cNvSpPr>
          <p:nvPr>
            <p:ph type="title"/>
          </p:nvPr>
        </p:nvSpPr>
        <p:spPr>
          <a:xfrm>
            <a:off x="457200" y="457199"/>
            <a:ext cx="8229600" cy="1172817"/>
          </a:xfrm>
        </p:spPr>
        <p:txBody>
          <a:bodyPr/>
          <a:lstStyle/>
          <a:p>
            <a:r>
              <a:rPr lang="en-US" sz="3600" dirty="0"/>
              <a:t>ncRNA biotypes </a:t>
            </a:r>
          </a:p>
        </p:txBody>
      </p:sp>
      <p:graphicFrame>
        <p:nvGraphicFramePr>
          <p:cNvPr id="6" name="Content Placeholder 6">
            <a:extLst>
              <a:ext uri="{FF2B5EF4-FFF2-40B4-BE49-F238E27FC236}">
                <a16:creationId xmlns:a16="http://schemas.microsoft.com/office/drawing/2014/main" xmlns="" id="{F94AE4A5-6AB2-4E61-ADED-4B1933A5F414}"/>
              </a:ext>
            </a:extLst>
          </p:cNvPr>
          <p:cNvGraphicFramePr>
            <a:graphicFrameLocks/>
          </p:cNvGraphicFramePr>
          <p:nvPr>
            <p:extLst>
              <p:ext uri="{D42A27DB-BD31-4B8C-83A1-F6EECF244321}">
                <p14:modId xmlns:p14="http://schemas.microsoft.com/office/powerpoint/2010/main" val="1192109132"/>
              </p:ext>
            </p:extLst>
          </p:nvPr>
        </p:nvGraphicFramePr>
        <p:xfrm>
          <a:off x="569850" y="1926913"/>
          <a:ext cx="8024646" cy="3679668"/>
        </p:xfrm>
        <a:graphic>
          <a:graphicData uri="http://schemas.openxmlformats.org/drawingml/2006/table">
            <a:tbl>
              <a:tblPr firstRow="1" bandRow="1">
                <a:tableStyleId>{5C22544A-7EE6-4342-B048-85BDC9FD1C3A}</a:tableStyleId>
              </a:tblPr>
              <a:tblGrid>
                <a:gridCol w="1434660">
                  <a:extLst>
                    <a:ext uri="{9D8B030D-6E8A-4147-A177-3AD203B41FA5}">
                      <a16:colId xmlns:a16="http://schemas.microsoft.com/office/drawing/2014/main" xmlns="" val="20000"/>
                    </a:ext>
                  </a:extLst>
                </a:gridCol>
                <a:gridCol w="3137338">
                  <a:extLst>
                    <a:ext uri="{9D8B030D-6E8A-4147-A177-3AD203B41FA5}">
                      <a16:colId xmlns:a16="http://schemas.microsoft.com/office/drawing/2014/main" xmlns="" val="1151655315"/>
                    </a:ext>
                  </a:extLst>
                </a:gridCol>
                <a:gridCol w="3452648">
                  <a:extLst>
                    <a:ext uri="{9D8B030D-6E8A-4147-A177-3AD203B41FA5}">
                      <a16:colId xmlns:a16="http://schemas.microsoft.com/office/drawing/2014/main" xmlns="" val="20001"/>
                    </a:ext>
                  </a:extLst>
                </a:gridCol>
              </a:tblGrid>
              <a:tr h="399948">
                <a:tc>
                  <a:txBody>
                    <a:bodyPr/>
                    <a:lstStyle/>
                    <a:p>
                      <a:pPr algn="l" rtl="0" fontAlgn="b"/>
                      <a:r>
                        <a:rPr lang="en-US" sz="1600" b="1" i="0" u="none" strike="noStrike" dirty="0">
                          <a:solidFill>
                            <a:srgbClr val="000000"/>
                          </a:solidFill>
                          <a:effectLst/>
                          <a:latin typeface="Proxima Nova" panose="02000506030000020004" pitchFamily="2" charset="0"/>
                        </a:rPr>
                        <a:t>Abbreviation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Name</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Function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385800">
                <a:tc>
                  <a:txBody>
                    <a:bodyPr/>
                    <a:lstStyle/>
                    <a:p>
                      <a:pPr algn="l" rtl="0" fontAlgn="b"/>
                      <a:r>
                        <a:rPr lang="en-US" sz="1600" b="0" i="0" kern="1200" dirty="0">
                          <a:solidFill>
                            <a:schemeClr val="dk1"/>
                          </a:solidFill>
                          <a:effectLst/>
                          <a:latin typeface="+mn-lt"/>
                          <a:ea typeface="+mn-ea"/>
                          <a:cs typeface="+mn-cs"/>
                        </a:rPr>
                        <a:t>lincRNA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dk1"/>
                          </a:solidFill>
                          <a:effectLst/>
                          <a:latin typeface="+mn-lt"/>
                          <a:ea typeface="+mn-ea"/>
                          <a:cs typeface="+mn-cs"/>
                        </a:rPr>
                        <a:t>Long intergenic noncoding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Proxima Nova" panose="02000506030000020004" pitchFamily="2" charset="0"/>
                        </a:rPr>
                        <a:t>Gene regulation, splicing, 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01835405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eRNA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Enhancer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Gene regulation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54947557"/>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snRNA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Small nuclear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Splicing</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64829284"/>
                  </a:ext>
                </a:extLst>
              </a:tr>
              <a:tr h="385800">
                <a:tc>
                  <a:txBody>
                    <a:bodyPr/>
                    <a:lstStyle/>
                    <a:p>
                      <a:pPr algn="l" rtl="0" fontAlgn="b"/>
                      <a:r>
                        <a:rPr lang="en-US" sz="1600" b="0" i="0" kern="1200" dirty="0">
                          <a:solidFill>
                            <a:schemeClr val="dk1"/>
                          </a:solidFill>
                          <a:effectLst/>
                          <a:latin typeface="+mn-lt"/>
                          <a:ea typeface="+mn-ea"/>
                          <a:cs typeface="+mn-cs"/>
                        </a:rPr>
                        <a:t>snoRNA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Small nucleolar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Splicing, 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038155653"/>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miRNA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MicroRNA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9580351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rRNA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Ribosomal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61081296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tRNA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kern="1200" dirty="0">
                          <a:solidFill>
                            <a:schemeClr val="dk1"/>
                          </a:solidFill>
                          <a:effectLst/>
                          <a:latin typeface="+mn-lt"/>
                          <a:ea typeface="+mn-ea"/>
                          <a:cs typeface="+mn-cs"/>
                        </a:rPr>
                        <a:t>Transfer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225745751"/>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tmRNA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kern="1200" dirty="0">
                          <a:solidFill>
                            <a:schemeClr val="dk1"/>
                          </a:solidFill>
                          <a:effectLst/>
                          <a:latin typeface="+mn-lt"/>
                          <a:ea typeface="+mn-ea"/>
                          <a:cs typeface="+mn-cs"/>
                        </a:rPr>
                        <a:t>Transfer-messenger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6"/>
                  </a:ext>
                </a:extLst>
              </a:tr>
            </a:tbl>
          </a:graphicData>
        </a:graphic>
      </p:graphicFrame>
      <p:sp>
        <p:nvSpPr>
          <p:cNvPr id="3" name="Rectangle 2">
            <a:extLst>
              <a:ext uri="{FF2B5EF4-FFF2-40B4-BE49-F238E27FC236}">
                <a16:creationId xmlns:a16="http://schemas.microsoft.com/office/drawing/2014/main" xmlns="" id="{53552C5D-28D0-4573-90DA-E75C607C6074}"/>
              </a:ext>
            </a:extLst>
          </p:cNvPr>
          <p:cNvSpPr/>
          <p:nvPr/>
        </p:nvSpPr>
        <p:spPr>
          <a:xfrm>
            <a:off x="472440" y="5632550"/>
            <a:ext cx="8024646" cy="64633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530080"/>
                </a:solidFill>
                <a:effectLst/>
                <a:uLnTx/>
                <a:uFillTx/>
                <a:latin typeface="Proxima Nova"/>
                <a:ea typeface="+mn-ea"/>
                <a:cs typeface="+mn-cs"/>
              </a:rPr>
              <a:t>Enabling study of these ncRNA biotypes at the single-cell level will allow for a more comprehensive understanding of cellular mechanisms.</a:t>
            </a:r>
          </a:p>
        </p:txBody>
      </p:sp>
    </p:spTree>
    <p:custDataLst>
      <p:tags r:id="rId1"/>
    </p:custDataLst>
    <p:extLst>
      <p:ext uri="{BB962C8B-B14F-4D97-AF65-F5344CB8AC3E}">
        <p14:creationId xmlns:p14="http://schemas.microsoft.com/office/powerpoint/2010/main" val="3339167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D2278-2F31-484C-8A20-5EF795AB3DED}"/>
              </a:ext>
            </a:extLst>
          </p:cNvPr>
          <p:cNvSpPr>
            <a:spLocks noGrp="1"/>
          </p:cNvSpPr>
          <p:nvPr>
            <p:ph type="title"/>
          </p:nvPr>
        </p:nvSpPr>
        <p:spPr/>
        <p:txBody>
          <a:bodyPr/>
          <a:lstStyle/>
          <a:p>
            <a:r>
              <a:rPr lang="en-US" dirty="0"/>
              <a:t>Stranded libraries improve accuracy</a:t>
            </a:r>
          </a:p>
        </p:txBody>
      </p:sp>
      <p:sp>
        <p:nvSpPr>
          <p:cNvPr id="3" name="Content Placeholder 2">
            <a:extLst>
              <a:ext uri="{FF2B5EF4-FFF2-40B4-BE49-F238E27FC236}">
                <a16:creationId xmlns:a16="http://schemas.microsoft.com/office/drawing/2014/main" xmlns="" id="{9D11B3F0-A4E4-4B61-8F70-1F02199ADD81}"/>
              </a:ext>
            </a:extLst>
          </p:cNvPr>
          <p:cNvSpPr>
            <a:spLocks noGrp="1"/>
          </p:cNvSpPr>
          <p:nvPr>
            <p:ph idx="1"/>
          </p:nvPr>
        </p:nvSpPr>
        <p:spPr>
          <a:xfrm>
            <a:off x="263236" y="2088347"/>
            <a:ext cx="4360985" cy="4212809"/>
          </a:xfrm>
        </p:spPr>
        <p:txBody>
          <a:bodyPr/>
          <a:lstStyle/>
          <a:p>
            <a:pPr marL="342900" indent="-342900">
              <a:buFont typeface="Arial" panose="020B0604020202020204" pitchFamily="34" charset="0"/>
              <a:buChar char="•"/>
            </a:pPr>
            <a:r>
              <a:rPr lang="en-US" dirty="0"/>
              <a:t>Around 19% (11,000) of genes overlap with one or more genes on the opposite strand.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Those regions translate to about 3% of overlapping nucleotides.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strand information, </a:t>
            </a:r>
            <a:br>
              <a:rPr lang="en-US" dirty="0"/>
            </a:br>
            <a:r>
              <a:rPr lang="en-US" dirty="0"/>
              <a:t>reads are either wrongly assigned (false positive) or discarded </a:t>
            </a:r>
            <a:br>
              <a:rPr lang="en-US" dirty="0"/>
            </a:br>
            <a:r>
              <a:rPr lang="en-US" dirty="0"/>
              <a:t>(false negative).</a:t>
            </a:r>
          </a:p>
        </p:txBody>
      </p:sp>
      <p:pic>
        <p:nvPicPr>
          <p:cNvPr id="4" name="Picture 3">
            <a:extLst>
              <a:ext uri="{FF2B5EF4-FFF2-40B4-BE49-F238E27FC236}">
                <a16:creationId xmlns:a16="http://schemas.microsoft.com/office/drawing/2014/main" xmlns="" id="{6E3837C6-9F8F-440F-B3BE-BDB74A49D56F}"/>
              </a:ext>
            </a:extLst>
          </p:cNvPr>
          <p:cNvPicPr>
            <a:picLocks noChangeAspect="1"/>
          </p:cNvPicPr>
          <p:nvPr/>
        </p:nvPicPr>
        <p:blipFill>
          <a:blip r:embed="rId3"/>
          <a:stretch>
            <a:fillRect/>
          </a:stretch>
        </p:blipFill>
        <p:spPr>
          <a:xfrm>
            <a:off x="4735705" y="1813878"/>
            <a:ext cx="4143994" cy="4120515"/>
          </a:xfrm>
          <a:prstGeom prst="rect">
            <a:avLst/>
          </a:prstGeom>
        </p:spPr>
      </p:pic>
      <p:sp>
        <p:nvSpPr>
          <p:cNvPr id="7" name="Rectangle 6">
            <a:extLst>
              <a:ext uri="{FF2B5EF4-FFF2-40B4-BE49-F238E27FC236}">
                <a16:creationId xmlns:a16="http://schemas.microsoft.com/office/drawing/2014/main" xmlns="" id="{3F9FBCF9-0517-48E5-96B6-A03F42FD01C4}"/>
              </a:ext>
            </a:extLst>
          </p:cNvPr>
          <p:cNvSpPr/>
          <p:nvPr/>
        </p:nvSpPr>
        <p:spPr>
          <a:xfrm>
            <a:off x="457200" y="6119245"/>
            <a:ext cx="7772400" cy="461665"/>
          </a:xfrm>
          <a:prstGeom prst="rect">
            <a:avLst/>
          </a:prstGeom>
        </p:spPr>
        <p:txBody>
          <a:bodyPr wrap="square" anchor="b" anchorCtr="0">
            <a:spAutoFit/>
          </a:bodyPr>
          <a:lstStyle/>
          <a:p>
            <a:r>
              <a:rPr lang="en-US" sz="1200" dirty="0">
                <a:solidFill>
                  <a:schemeClr val="bg1">
                    <a:lumMod val="50000"/>
                  </a:schemeClr>
                </a:solidFill>
                <a:latin typeface="Proxima Nova" panose="02000506030000020004" pitchFamily="2" charset="0"/>
              </a:rPr>
              <a:t>Zhao et al. </a:t>
            </a:r>
            <a:r>
              <a:rPr lang="en-US" sz="1200" i="1" dirty="0">
                <a:solidFill>
                  <a:schemeClr val="bg1">
                    <a:lumMod val="50000"/>
                  </a:schemeClr>
                </a:solidFill>
                <a:latin typeface="Proxima Nova" panose="02000506030000020004" pitchFamily="2" charset="0"/>
              </a:rPr>
              <a:t>BMC Genomics </a:t>
            </a:r>
            <a:r>
              <a:rPr lang="en-US" sz="1200" dirty="0">
                <a:solidFill>
                  <a:schemeClr val="bg1">
                    <a:lumMod val="50000"/>
                  </a:schemeClr>
                </a:solidFill>
                <a:latin typeface="Proxima Nova" panose="02000506030000020004" pitchFamily="2" charset="0"/>
              </a:rPr>
              <a:t>(2015). “Comparison of stranded and non-stranded RNA-</a:t>
            </a:r>
            <a:r>
              <a:rPr lang="en-US" sz="1200" dirty="0" err="1">
                <a:solidFill>
                  <a:schemeClr val="bg1">
                    <a:lumMod val="50000"/>
                  </a:schemeClr>
                </a:solidFill>
                <a:latin typeface="Proxima Nova" panose="02000506030000020004" pitchFamily="2" charset="0"/>
              </a:rPr>
              <a:t>seq</a:t>
            </a:r>
            <a:r>
              <a:rPr lang="en-US" sz="1200" dirty="0">
                <a:solidFill>
                  <a:schemeClr val="bg1">
                    <a:lumMod val="50000"/>
                  </a:schemeClr>
                </a:solidFill>
                <a:latin typeface="Proxima Nova" panose="02000506030000020004" pitchFamily="2" charset="0"/>
              </a:rPr>
              <a:t> transcriptome profiling and investigation of gene overlap.”</a:t>
            </a:r>
          </a:p>
        </p:txBody>
      </p:sp>
    </p:spTree>
    <p:custDataLst>
      <p:tags r:id="rId1"/>
    </p:custDataLst>
    <p:extLst>
      <p:ext uri="{BB962C8B-B14F-4D97-AF65-F5344CB8AC3E}">
        <p14:creationId xmlns:p14="http://schemas.microsoft.com/office/powerpoint/2010/main" val="2016678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BAA9058-E9B6-4968-AF05-2881A9ECF79C}"/>
              </a:ext>
            </a:extLst>
          </p:cNvPr>
          <p:cNvSpPr>
            <a:spLocks noGrp="1"/>
          </p:cNvSpPr>
          <p:nvPr>
            <p:ph type="title"/>
          </p:nvPr>
        </p:nvSpPr>
        <p:spPr>
          <a:xfrm>
            <a:off x="438374" y="1295400"/>
            <a:ext cx="6566108" cy="1143000"/>
          </a:xfrm>
        </p:spPr>
        <p:txBody>
          <a:bodyPr/>
          <a:lstStyle/>
          <a:p>
            <a:r>
              <a:rPr lang="en-US" dirty="0"/>
              <a:t>Adapting Stranded Total RNA Seq for C1</a:t>
            </a:r>
          </a:p>
        </p:txBody>
      </p:sp>
    </p:spTree>
    <p:custDataLst>
      <p:tags r:id="rId1"/>
    </p:custDataLst>
    <p:extLst>
      <p:ext uri="{BB962C8B-B14F-4D97-AF65-F5344CB8AC3E}">
        <p14:creationId xmlns:p14="http://schemas.microsoft.com/office/powerpoint/2010/main" val="2669732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18285-BF36-4669-A481-3D6C9C3C4070}"/>
              </a:ext>
            </a:extLst>
          </p:cNvPr>
          <p:cNvSpPr>
            <a:spLocks noGrp="1"/>
          </p:cNvSpPr>
          <p:nvPr>
            <p:ph type="title"/>
          </p:nvPr>
        </p:nvSpPr>
        <p:spPr/>
        <p:txBody>
          <a:bodyPr/>
          <a:lstStyle/>
          <a:p>
            <a:r>
              <a:rPr lang="en-US" dirty="0"/>
              <a:t>Stranded Total RNA-</a:t>
            </a:r>
            <a:r>
              <a:rPr lang="en-US" dirty="0" err="1"/>
              <a:t>Seq</a:t>
            </a:r>
            <a:r>
              <a:rPr lang="en-US" dirty="0"/>
              <a:t> workflow</a:t>
            </a:r>
            <a:br>
              <a:rPr lang="en-US" dirty="0"/>
            </a:br>
            <a:endParaRPr lang="en-US" dirty="0"/>
          </a:p>
        </p:txBody>
      </p:sp>
      <p:pic>
        <p:nvPicPr>
          <p:cNvPr id="4" name="Picture 3">
            <a:extLst>
              <a:ext uri="{FF2B5EF4-FFF2-40B4-BE49-F238E27FC236}">
                <a16:creationId xmlns:a16="http://schemas.microsoft.com/office/drawing/2014/main" xmlns="" id="{F6B4B793-2638-4CD1-9FBC-A10E1729D1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8205"/>
          <a:stretch/>
        </p:blipFill>
        <p:spPr>
          <a:xfrm>
            <a:off x="968424" y="1874392"/>
            <a:ext cx="2756558" cy="4429520"/>
          </a:xfrm>
          <a:prstGeom prst="rect">
            <a:avLst/>
          </a:prstGeom>
        </p:spPr>
      </p:pic>
      <p:sp>
        <p:nvSpPr>
          <p:cNvPr id="5" name="Rectangle 4">
            <a:extLst>
              <a:ext uri="{FF2B5EF4-FFF2-40B4-BE49-F238E27FC236}">
                <a16:creationId xmlns:a16="http://schemas.microsoft.com/office/drawing/2014/main" xmlns="" id="{33BBDFE2-B025-477B-B459-C07202A96194}"/>
              </a:ext>
            </a:extLst>
          </p:cNvPr>
          <p:cNvSpPr/>
          <p:nvPr/>
        </p:nvSpPr>
        <p:spPr>
          <a:xfrm>
            <a:off x="1084542" y="1371600"/>
            <a:ext cx="26100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Proxima Nova"/>
                <a:ea typeface="+mn-ea"/>
                <a:cs typeface="+mn-cs"/>
              </a:rPr>
              <a:t>Automated steps on C1</a:t>
            </a:r>
          </a:p>
        </p:txBody>
      </p:sp>
      <p:sp>
        <p:nvSpPr>
          <p:cNvPr id="16" name="Rectangle 15">
            <a:extLst>
              <a:ext uri="{FF2B5EF4-FFF2-40B4-BE49-F238E27FC236}">
                <a16:creationId xmlns:a16="http://schemas.microsoft.com/office/drawing/2014/main" xmlns="" id="{AB703948-1D65-461D-AFA7-8A3F4F080252}"/>
              </a:ext>
            </a:extLst>
          </p:cNvPr>
          <p:cNvSpPr/>
          <p:nvPr/>
        </p:nvSpPr>
        <p:spPr>
          <a:xfrm>
            <a:off x="4764623" y="1371600"/>
            <a:ext cx="33650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Proxima Nova"/>
                <a:ea typeface="+mn-ea"/>
                <a:cs typeface="+mn-cs"/>
              </a:rPr>
              <a:t>Single-tube library prep after C1</a:t>
            </a:r>
          </a:p>
        </p:txBody>
      </p:sp>
      <p:pic>
        <p:nvPicPr>
          <p:cNvPr id="17" name="Picture 16">
            <a:extLst>
              <a:ext uri="{FF2B5EF4-FFF2-40B4-BE49-F238E27FC236}">
                <a16:creationId xmlns:a16="http://schemas.microsoft.com/office/drawing/2014/main" xmlns="" id="{CA3EEFC4-07B0-4AB8-8A59-72C85F17EB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1410"/>
          <a:stretch/>
        </p:blipFill>
        <p:spPr>
          <a:xfrm>
            <a:off x="5085372" y="1874392"/>
            <a:ext cx="2727689" cy="2737184"/>
          </a:xfrm>
          <a:prstGeom prst="rect">
            <a:avLst/>
          </a:prstGeom>
        </p:spPr>
      </p:pic>
      <p:sp>
        <p:nvSpPr>
          <p:cNvPr id="8" name="Rectangle 7">
            <a:extLst>
              <a:ext uri="{FF2B5EF4-FFF2-40B4-BE49-F238E27FC236}">
                <a16:creationId xmlns:a16="http://schemas.microsoft.com/office/drawing/2014/main" xmlns="" id="{D4D0CEBE-16A9-433B-989F-DD9006F5E6E7}"/>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Adaption of SMART-Seq Stranded Kit (Takara Bio) </a:t>
            </a:r>
          </a:p>
        </p:txBody>
      </p:sp>
    </p:spTree>
    <p:custDataLst>
      <p:tags r:id="rId1"/>
    </p:custDataLst>
    <p:extLst>
      <p:ext uri="{BB962C8B-B14F-4D97-AF65-F5344CB8AC3E}">
        <p14:creationId xmlns:p14="http://schemas.microsoft.com/office/powerpoint/2010/main" val="57425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xmlns="" id="{B6D38D5D-69D0-4A12-93FB-29A7960A92ED}"/>
              </a:ext>
            </a:extLst>
          </p:cNvPr>
          <p:cNvGraphicFramePr>
            <a:graphicFrameLocks noGrp="1"/>
          </p:cNvGraphicFramePr>
          <p:nvPr>
            <p:ph idx="1"/>
            <p:extLst>
              <p:ext uri="{D42A27DB-BD31-4B8C-83A1-F6EECF244321}">
                <p14:modId xmlns:p14="http://schemas.microsoft.com/office/powerpoint/2010/main" val="3508654252"/>
              </p:ext>
            </p:extLst>
          </p:nvPr>
        </p:nvGraphicFramePr>
        <p:xfrm>
          <a:off x="570658" y="1547676"/>
          <a:ext cx="8229600" cy="4314136"/>
        </p:xfrm>
        <a:graphic>
          <a:graphicData uri="http://schemas.openxmlformats.org/drawingml/2006/table">
            <a:tbl>
              <a:tblPr firstRow="1" bandRow="1">
                <a:tableStyleId>{5C22544A-7EE6-4342-B048-85BDC9FD1C3A}</a:tableStyleId>
              </a:tblPr>
              <a:tblGrid>
                <a:gridCol w="2004648">
                  <a:extLst>
                    <a:ext uri="{9D8B030D-6E8A-4147-A177-3AD203B41FA5}">
                      <a16:colId xmlns:a16="http://schemas.microsoft.com/office/drawing/2014/main" xmlns="" val="20000"/>
                    </a:ext>
                  </a:extLst>
                </a:gridCol>
                <a:gridCol w="3015125">
                  <a:extLst>
                    <a:ext uri="{9D8B030D-6E8A-4147-A177-3AD203B41FA5}">
                      <a16:colId xmlns:a16="http://schemas.microsoft.com/office/drawing/2014/main" xmlns="" val="20001"/>
                    </a:ext>
                  </a:extLst>
                </a:gridCol>
                <a:gridCol w="3209827">
                  <a:extLst>
                    <a:ext uri="{9D8B030D-6E8A-4147-A177-3AD203B41FA5}">
                      <a16:colId xmlns:a16="http://schemas.microsoft.com/office/drawing/2014/main" xmlns="" val="20002"/>
                    </a:ext>
                  </a:extLst>
                </a:gridCol>
              </a:tblGrid>
              <a:tr h="358843">
                <a:tc>
                  <a:txBody>
                    <a:bodyPr/>
                    <a:lstStyle/>
                    <a:p>
                      <a:endParaRPr lang="en-US" sz="16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600" dirty="0">
                          <a:solidFill>
                            <a:schemeClr val="tx1"/>
                          </a:solidFill>
                        </a:rPr>
                        <a:t>Total RNA-Seq</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600" dirty="0">
                          <a:solidFill>
                            <a:schemeClr val="tx1"/>
                          </a:solidFill>
                        </a:rPr>
                        <a:t>SMART-Seq v4</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527264">
                <a:tc>
                  <a:txBody>
                    <a:bodyPr/>
                    <a:lstStyle/>
                    <a:p>
                      <a:r>
                        <a:rPr lang="en-US" sz="1600" dirty="0"/>
                        <a:t>On-IFC amplification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Back-loading indexing PCR</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Universal amplification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917446">
                <a:tc>
                  <a:txBody>
                    <a:bodyPr/>
                    <a:lstStyle/>
                    <a:p>
                      <a:r>
                        <a:rPr lang="en-US" sz="1600" dirty="0"/>
                        <a:t>Post-C1 workflow</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No extra kit needed</a:t>
                      </a:r>
                    </a:p>
                    <a:p>
                      <a:pPr marL="285750" indent="-285750">
                        <a:buFont typeface="Arial" panose="020B0604020202020204" pitchFamily="34" charset="0"/>
                        <a:buChar char="•"/>
                      </a:pPr>
                      <a:r>
                        <a:rPr lang="en-US" sz="1500" dirty="0"/>
                        <a:t>Samples pooled after harvest</a:t>
                      </a:r>
                    </a:p>
                    <a:p>
                      <a:pPr marL="285750" indent="-285750">
                        <a:buFont typeface="Arial" panose="020B0604020202020204" pitchFamily="34" charset="0"/>
                        <a:buChar char="•"/>
                      </a:pPr>
                      <a:r>
                        <a:rPr lang="en-US" sz="1500" dirty="0"/>
                        <a:t>rRNA depletion and final PCR performed in a single tube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Nextera</a:t>
                      </a:r>
                      <a:r>
                        <a:rPr lang="en-US" sz="1500" baseline="30000" dirty="0">
                          <a:latin typeface="Montserrat" panose="02000505000000020004" pitchFamily="2" charset="0"/>
                        </a:rPr>
                        <a:t>®</a:t>
                      </a:r>
                      <a:r>
                        <a:rPr lang="en-US" sz="1500" dirty="0"/>
                        <a:t> XT, index kits required</a:t>
                      </a:r>
                    </a:p>
                    <a:p>
                      <a:pPr marL="285750" indent="-285750">
                        <a:buFont typeface="Arial" panose="020B0604020202020204" pitchFamily="34" charset="0"/>
                        <a:buChar char="•"/>
                      </a:pPr>
                      <a:r>
                        <a:rPr lang="en-US" sz="1500" dirty="0"/>
                        <a:t>Samples pooled after final PCR </a:t>
                      </a:r>
                    </a:p>
                    <a:p>
                      <a:pPr marL="285750" indent="-285750">
                        <a:buFont typeface="Arial" panose="020B0604020202020204" pitchFamily="34" charset="0"/>
                        <a:buChar char="•"/>
                      </a:pPr>
                      <a:r>
                        <a:rPr lang="en-US" sz="1500" dirty="0"/>
                        <a:t>Tagmentation through indexing PCR performed in 96-well plate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35307307"/>
                  </a:ext>
                </a:extLst>
              </a:tr>
              <a:tr h="1458727">
                <a:tc>
                  <a:txBody>
                    <a:bodyPr/>
                    <a:lstStyle/>
                    <a:p>
                      <a:r>
                        <a:rPr lang="en-US" sz="1600" dirty="0"/>
                        <a:t>Third-party kit cost </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Chemistry: $4,320 (15 IFCs)</a:t>
                      </a:r>
                    </a:p>
                    <a:p>
                      <a:pPr marL="285750" indent="-285750">
                        <a:buFont typeface="Arial" panose="020B0604020202020204" pitchFamily="34" charset="0"/>
                        <a:buChar char="•"/>
                      </a:pPr>
                      <a:r>
                        <a:rPr lang="en-US" sz="1500" dirty="0"/>
                        <a:t>Cost per IFC: $688</a:t>
                      </a:r>
                    </a:p>
                    <a:p>
                      <a:pPr marL="285750" indent="-285750">
                        <a:buFont typeface="Arial" panose="020B0604020202020204" pitchFamily="34" charset="0"/>
                        <a:buChar char="•"/>
                      </a:pPr>
                      <a:r>
                        <a:rPr lang="en-US" sz="1500" dirty="0"/>
                        <a:t>Total cost per IFC: $688</a:t>
                      </a:r>
                    </a:p>
                    <a:p>
                      <a:pPr marL="285750" indent="-285750">
                        <a:buFont typeface="Arial" panose="020B0604020202020204" pitchFamily="34" charset="0"/>
                        <a:buChar char="•"/>
                      </a:pPr>
                      <a:r>
                        <a:rPr lang="en-US" sz="1500" dirty="0"/>
                        <a:t>Library prep: $0</a:t>
                      </a:r>
                    </a:p>
                    <a:p>
                      <a:pPr marL="285750" indent="-285750">
                        <a:buFont typeface="Arial" panose="020B0604020202020204" pitchFamily="34" charset="0"/>
                        <a:buChar char="•"/>
                      </a:pPr>
                      <a:r>
                        <a:rPr lang="en-US" sz="1500" dirty="0"/>
                        <a:t>Cost per cell: $7.16</a:t>
                      </a:r>
                      <a:endParaRPr lang="en-US" sz="1600" dirty="0"/>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Chemistry: $2,688 (10 IFCs)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Cost per IFC: $1,075.00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Library prep: $550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Total cost per IFC: $1,625.00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Cost per cell: </a:t>
                      </a:r>
                      <a:r>
                        <a:rPr kumimoji="0" lang="en-US" sz="1500" b="0" i="0" u="none" strike="noStrike" kern="1200" cap="none" spc="0" normalizeH="0" baseline="0" noProof="0">
                          <a:ln>
                            <a:noFill/>
                          </a:ln>
                          <a:solidFill>
                            <a:prstClr val="black"/>
                          </a:solidFill>
                          <a:effectLst/>
                          <a:uLnTx/>
                          <a:uFillTx/>
                          <a:latin typeface="+mn-lt"/>
                          <a:ea typeface="+mn-ea"/>
                          <a:cs typeface="+mn-cs"/>
                        </a:rPr>
                        <a:t>$16.92</a:t>
                      </a:r>
                      <a:endParaRPr kumimoji="0" lang="en-US" sz="1500" b="0" i="0" u="none" strike="noStrike" kern="1200" cap="none" spc="0" normalizeH="0" baseline="0" noProof="0" dirty="0">
                        <a:ln>
                          <a:noFill/>
                        </a:ln>
                        <a:solidFill>
                          <a:prstClr val="black"/>
                        </a:solidFill>
                        <a:effectLst/>
                        <a:uLnTx/>
                        <a:uFillTx/>
                        <a:latin typeface="+mn-lt"/>
                        <a:ea typeface="+mn-ea"/>
                        <a:cs typeface="+mn-cs"/>
                      </a:endParaRP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04943888"/>
                  </a:ext>
                </a:extLst>
              </a:tr>
            </a:tbl>
          </a:graphicData>
        </a:graphic>
      </p:graphicFrame>
      <p:sp>
        <p:nvSpPr>
          <p:cNvPr id="7" name="Title 1">
            <a:extLst>
              <a:ext uri="{FF2B5EF4-FFF2-40B4-BE49-F238E27FC236}">
                <a16:creationId xmlns:a16="http://schemas.microsoft.com/office/drawing/2014/main" xmlns="" id="{431DDC7A-BB9F-4A2C-AD10-7EA74E53D405}"/>
              </a:ext>
            </a:extLst>
          </p:cNvPr>
          <p:cNvSpPr>
            <a:spLocks noGrp="1"/>
          </p:cNvSpPr>
          <p:nvPr>
            <p:ph type="title"/>
          </p:nvPr>
        </p:nvSpPr>
        <p:spPr>
          <a:xfrm>
            <a:off x="457200" y="457200"/>
            <a:ext cx="8229600" cy="914400"/>
          </a:xfrm>
        </p:spPr>
        <p:txBody>
          <a:bodyPr/>
          <a:lstStyle/>
          <a:p>
            <a:r>
              <a:rPr lang="en-US" dirty="0"/>
              <a:t>Benefits</a:t>
            </a:r>
            <a:br>
              <a:rPr lang="en-US" dirty="0"/>
            </a:br>
            <a:r>
              <a:rPr lang="en-US" sz="2400" b="0" dirty="0"/>
              <a:t>Workflow and cost</a:t>
            </a:r>
          </a:p>
        </p:txBody>
      </p:sp>
      <p:sp>
        <p:nvSpPr>
          <p:cNvPr id="9" name="TextBox 8">
            <a:extLst>
              <a:ext uri="{FF2B5EF4-FFF2-40B4-BE49-F238E27FC236}">
                <a16:creationId xmlns:a16="http://schemas.microsoft.com/office/drawing/2014/main" xmlns="" id="{2D0556E4-ADFD-4E13-92A5-E87C604553A8}"/>
              </a:ext>
            </a:extLst>
          </p:cNvPr>
          <p:cNvSpPr txBox="1"/>
          <p:nvPr/>
        </p:nvSpPr>
        <p:spPr>
          <a:xfrm>
            <a:off x="457200" y="5882140"/>
            <a:ext cx="7315200" cy="704530"/>
          </a:xfrm>
          <a:prstGeom prst="rect">
            <a:avLst/>
          </a:prstGeom>
        </p:spPr>
        <p:txBody>
          <a:bodyPr vert="horz" wrap="square" lIns="91440" tIns="45720" rIns="91440" bIns="45720" rtlCol="0" anchor="t">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C1 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provides an easier and much cheaper workflow without compromising biological data.</a:t>
            </a:r>
          </a:p>
        </p:txBody>
      </p:sp>
      <p:pic>
        <p:nvPicPr>
          <p:cNvPr id="2" name="Picture 1">
            <a:extLst>
              <a:ext uri="{FF2B5EF4-FFF2-40B4-BE49-F238E27FC236}">
                <a16:creationId xmlns:a16="http://schemas.microsoft.com/office/drawing/2014/main" xmlns="" id="{346C5895-4548-490C-9067-B8001E8E7345}"/>
              </a:ext>
            </a:extLst>
          </p:cNvPr>
          <p:cNvPicPr>
            <a:picLocks noChangeAspect="1"/>
          </p:cNvPicPr>
          <p:nvPr/>
        </p:nvPicPr>
        <p:blipFill>
          <a:blip r:embed="rId3"/>
          <a:stretch>
            <a:fillRect/>
          </a:stretch>
        </p:blipFill>
        <p:spPr>
          <a:xfrm>
            <a:off x="6655494" y="3444943"/>
            <a:ext cx="1356852" cy="947541"/>
          </a:xfrm>
          <a:prstGeom prst="rect">
            <a:avLst/>
          </a:prstGeom>
        </p:spPr>
      </p:pic>
      <p:pic>
        <p:nvPicPr>
          <p:cNvPr id="3" name="Picture 2">
            <a:extLst>
              <a:ext uri="{FF2B5EF4-FFF2-40B4-BE49-F238E27FC236}">
                <a16:creationId xmlns:a16="http://schemas.microsoft.com/office/drawing/2014/main" xmlns="" id="{498949C9-D724-490A-86FD-619F05ED3BD1}"/>
              </a:ext>
            </a:extLst>
          </p:cNvPr>
          <p:cNvPicPr>
            <a:picLocks noChangeAspect="1"/>
          </p:cNvPicPr>
          <p:nvPr/>
        </p:nvPicPr>
        <p:blipFill>
          <a:blip r:embed="rId4"/>
          <a:stretch>
            <a:fillRect/>
          </a:stretch>
        </p:blipFill>
        <p:spPr>
          <a:xfrm>
            <a:off x="3560040" y="3478994"/>
            <a:ext cx="601133" cy="913487"/>
          </a:xfrm>
          <a:prstGeom prst="rect">
            <a:avLst/>
          </a:prstGeom>
        </p:spPr>
      </p:pic>
      <p:sp>
        <p:nvSpPr>
          <p:cNvPr id="4" name="Rectangle 3">
            <a:extLst>
              <a:ext uri="{FF2B5EF4-FFF2-40B4-BE49-F238E27FC236}">
                <a16:creationId xmlns:a16="http://schemas.microsoft.com/office/drawing/2014/main" xmlns="" id="{54846828-C159-4D80-BB85-C4F5F5DB4B5D}"/>
              </a:ext>
            </a:extLst>
          </p:cNvPr>
          <p:cNvSpPr/>
          <p:nvPr/>
        </p:nvSpPr>
        <p:spPr>
          <a:xfrm>
            <a:off x="2616590" y="1561743"/>
            <a:ext cx="2996419" cy="4248212"/>
          </a:xfrm>
          <a:prstGeom prst="rect">
            <a:avLst/>
          </a:prstGeom>
          <a:solidFill>
            <a:srgbClr val="53008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2220285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BAA9058-E9B6-4968-AF05-2881A9ECF79C}"/>
              </a:ext>
            </a:extLst>
          </p:cNvPr>
          <p:cNvSpPr>
            <a:spLocks noGrp="1"/>
          </p:cNvSpPr>
          <p:nvPr>
            <p:ph type="title"/>
          </p:nvPr>
        </p:nvSpPr>
        <p:spPr/>
        <p:txBody>
          <a:bodyPr/>
          <a:lstStyle/>
          <a:p>
            <a:r>
              <a:rPr lang="en-US" dirty="0"/>
              <a:t>Total RNA-</a:t>
            </a:r>
            <a:r>
              <a:rPr lang="en-US" dirty="0" err="1"/>
              <a:t>Seq</a:t>
            </a:r>
            <a:r>
              <a:rPr lang="en-US" dirty="0"/>
              <a:t> performance</a:t>
            </a:r>
          </a:p>
        </p:txBody>
      </p:sp>
    </p:spTree>
    <p:custDataLst>
      <p:tags r:id="rId1"/>
    </p:custDataLst>
    <p:extLst>
      <p:ext uri="{BB962C8B-B14F-4D97-AF65-F5344CB8AC3E}">
        <p14:creationId xmlns:p14="http://schemas.microsoft.com/office/powerpoint/2010/main" val="337370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DCC856-46DF-4737-B693-7F05270F38A8}"/>
              </a:ext>
            </a:extLst>
          </p:cNvPr>
          <p:cNvSpPr>
            <a:spLocks noGrp="1"/>
          </p:cNvSpPr>
          <p:nvPr>
            <p:ph type="title"/>
          </p:nvPr>
        </p:nvSpPr>
        <p:spPr/>
        <p:txBody>
          <a:bodyPr/>
          <a:lstStyle/>
          <a:p>
            <a:r>
              <a:rPr lang="en-US" sz="3600" dirty="0"/>
              <a:t>Development objectives </a:t>
            </a:r>
          </a:p>
        </p:txBody>
      </p:sp>
      <p:sp>
        <p:nvSpPr>
          <p:cNvPr id="3" name="TextBox 2">
            <a:extLst>
              <a:ext uri="{FF2B5EF4-FFF2-40B4-BE49-F238E27FC236}">
                <a16:creationId xmlns:a16="http://schemas.microsoft.com/office/drawing/2014/main" xmlns="" id="{C29B2BE2-F86C-4334-824A-0F2A3C9546DD}"/>
              </a:ext>
            </a:extLst>
          </p:cNvPr>
          <p:cNvSpPr txBox="1"/>
          <p:nvPr/>
        </p:nvSpPr>
        <p:spPr>
          <a:xfrm>
            <a:off x="457200" y="2567467"/>
            <a:ext cx="7486125" cy="3833333"/>
          </a:xfrm>
          <a:prstGeom prst="rect">
            <a:avLst/>
          </a:prstGeom>
        </p:spPr>
        <p:txBody>
          <a:bodyPr vert="horz" wrap="square" lIns="91440" tIns="45720" rIns="91440" bIns="45720" rtlCol="0" anchor="t">
            <a:norm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Assess the performance of C1 Total RNA-</a:t>
            </a:r>
            <a:r>
              <a:rPr kumimoji="0" lang="en-US" sz="2000" b="0" i="0" u="none" strike="noStrike" kern="1200" cap="none" spc="0" normalizeH="0" baseline="0" noProof="0" dirty="0" err="1">
                <a:ln>
                  <a:noFill/>
                </a:ln>
                <a:solidFill>
                  <a:prstClr val="black"/>
                </a:solidFill>
                <a:effectLst/>
                <a:uLnTx/>
                <a:uFillTx/>
                <a:latin typeface="Proxima Nova"/>
                <a:ea typeface="+mn-ea"/>
                <a:cs typeface="+mn-cs"/>
              </a:rPr>
              <a:t>Seq</a:t>
            </a:r>
            <a:r>
              <a:rPr kumimoji="0" lang="en-US" sz="2000" b="0" i="0" u="none" strike="noStrike" kern="1200" cap="none" spc="0" normalizeH="0" baseline="0" noProof="0" dirty="0">
                <a:ln>
                  <a:noFill/>
                </a:ln>
                <a:solidFill>
                  <a:prstClr val="black"/>
                </a:solidFill>
                <a:effectLst/>
                <a:uLnTx/>
                <a:uFillTx/>
                <a:latin typeface="Proxima Nova"/>
                <a:ea typeface="+mn-ea"/>
                <a:cs typeface="+mn-cs"/>
              </a:rPr>
              <a:t> application on multiple cell types.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Proxima Nov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Evaluate the efficiency of Total RNA Seq in comparison to a poly(A)-based method.</a:t>
            </a:r>
          </a:p>
          <a:p>
            <a:pPr marL="800100" lvl="1" indent="-342900">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Experiments were performed side by side with the SMART-Seq v4 </a:t>
            </a:r>
            <a:r>
              <a:rPr lang="en-US" sz="2000" dirty="0">
                <a:solidFill>
                  <a:prstClr val="black"/>
                </a:solidFill>
              </a:rPr>
              <a:t>Ultra® </a:t>
            </a:r>
            <a:r>
              <a:rPr kumimoji="0" lang="en-US" sz="2000" b="0" i="0" u="none" strike="noStrike" kern="1200" cap="none" spc="0" normalizeH="0" baseline="0" noProof="0" dirty="0">
                <a:ln>
                  <a:noFill/>
                </a:ln>
                <a:solidFill>
                  <a:prstClr val="black"/>
                </a:solidFill>
                <a:effectLst/>
                <a:uLnTx/>
                <a:uFillTx/>
                <a:latin typeface="Proxima Nova"/>
                <a:ea typeface="+mn-ea"/>
                <a:cs typeface="+mn-cs"/>
              </a:rPr>
              <a:t>Low Input RNA Kit.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Proxima Nov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Employed an analysis pipeline for stranded single-cell total RNA-seq data.</a:t>
            </a:r>
          </a:p>
        </p:txBody>
      </p:sp>
    </p:spTree>
    <p:custDataLst>
      <p:tags r:id="rId1"/>
    </p:custDataLst>
    <p:extLst>
      <p:ext uri="{BB962C8B-B14F-4D97-AF65-F5344CB8AC3E}">
        <p14:creationId xmlns:p14="http://schemas.microsoft.com/office/powerpoint/2010/main" val="424593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DCC856-46DF-4737-B693-7F05270F38A8}"/>
              </a:ext>
            </a:extLst>
          </p:cNvPr>
          <p:cNvSpPr>
            <a:spLocks noGrp="1"/>
          </p:cNvSpPr>
          <p:nvPr>
            <p:ph type="title"/>
          </p:nvPr>
        </p:nvSpPr>
        <p:spPr/>
        <p:txBody>
          <a:bodyPr/>
          <a:lstStyle/>
          <a:p>
            <a:r>
              <a:rPr lang="en-US"/>
              <a:t>Experimental design</a:t>
            </a:r>
            <a:endParaRPr lang="en-US" dirty="0"/>
          </a:p>
        </p:txBody>
      </p:sp>
      <p:graphicFrame>
        <p:nvGraphicFramePr>
          <p:cNvPr id="5" name="Content Placeholder 6">
            <a:extLst>
              <a:ext uri="{FF2B5EF4-FFF2-40B4-BE49-F238E27FC236}">
                <a16:creationId xmlns:a16="http://schemas.microsoft.com/office/drawing/2014/main" xmlns="" id="{4CB255F4-CF0D-4152-A2B3-A7A6DE64485F}"/>
              </a:ext>
            </a:extLst>
          </p:cNvPr>
          <p:cNvGraphicFramePr>
            <a:graphicFrameLocks noGrp="1"/>
          </p:cNvGraphicFramePr>
          <p:nvPr>
            <p:ph idx="1"/>
            <p:extLst>
              <p:ext uri="{D42A27DB-BD31-4B8C-83A1-F6EECF244321}">
                <p14:modId xmlns:p14="http://schemas.microsoft.com/office/powerpoint/2010/main" val="3221822024"/>
              </p:ext>
            </p:extLst>
          </p:nvPr>
        </p:nvGraphicFramePr>
        <p:xfrm>
          <a:off x="563880" y="2286000"/>
          <a:ext cx="7935224" cy="3181282"/>
        </p:xfrm>
        <a:graphic>
          <a:graphicData uri="http://schemas.openxmlformats.org/drawingml/2006/table">
            <a:tbl>
              <a:tblPr firstRow="1" bandRow="1">
                <a:tableStyleId>{5C22544A-7EE6-4342-B048-85BDC9FD1C3A}</a:tableStyleId>
              </a:tblPr>
              <a:tblGrid>
                <a:gridCol w="2385683">
                  <a:extLst>
                    <a:ext uri="{9D8B030D-6E8A-4147-A177-3AD203B41FA5}">
                      <a16:colId xmlns:a16="http://schemas.microsoft.com/office/drawing/2014/main" xmlns="" val="20000"/>
                    </a:ext>
                  </a:extLst>
                </a:gridCol>
                <a:gridCol w="1849847">
                  <a:extLst>
                    <a:ext uri="{9D8B030D-6E8A-4147-A177-3AD203B41FA5}">
                      <a16:colId xmlns:a16="http://schemas.microsoft.com/office/drawing/2014/main" xmlns="" val="20001"/>
                    </a:ext>
                  </a:extLst>
                </a:gridCol>
                <a:gridCol w="1849847">
                  <a:extLst>
                    <a:ext uri="{9D8B030D-6E8A-4147-A177-3AD203B41FA5}">
                      <a16:colId xmlns:a16="http://schemas.microsoft.com/office/drawing/2014/main" xmlns="" val="20002"/>
                    </a:ext>
                  </a:extLst>
                </a:gridCol>
                <a:gridCol w="1849847">
                  <a:extLst>
                    <a:ext uri="{9D8B030D-6E8A-4147-A177-3AD203B41FA5}">
                      <a16:colId xmlns:a16="http://schemas.microsoft.com/office/drawing/2014/main" xmlns="" val="1700194841"/>
                    </a:ext>
                  </a:extLst>
                </a:gridCol>
              </a:tblGrid>
              <a:tr h="723877">
                <a:tc>
                  <a:txBody>
                    <a:bodyPr/>
                    <a:lstStyle/>
                    <a:p>
                      <a:endParaRPr lang="en-US" sz="16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K562 Cells</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HL-60 Cells</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Activated </a:t>
                      </a:r>
                      <a:br>
                        <a:rPr lang="en-US" sz="1800" dirty="0">
                          <a:solidFill>
                            <a:schemeClr val="tx1"/>
                          </a:solidFill>
                        </a:rPr>
                      </a:br>
                      <a:r>
                        <a:rPr lang="en-US" sz="1800" dirty="0">
                          <a:solidFill>
                            <a:schemeClr val="tx1"/>
                          </a:solidFill>
                        </a:rPr>
                        <a:t>T Cells </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463535">
                <a:tc>
                  <a:txBody>
                    <a:bodyPr/>
                    <a:lstStyle/>
                    <a:p>
                      <a:r>
                        <a:rPr lang="en-US" sz="1600" dirty="0"/>
                        <a:t>Cell description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457200" algn="dec"/>
                        </a:tabLst>
                        <a:defRPr/>
                      </a:pPr>
                      <a:r>
                        <a:rPr lang="en-US" sz="1600" dirty="0"/>
                        <a:t>Myelogenous leukemia cell line,</a:t>
                      </a:r>
                    </a:p>
                    <a:p>
                      <a:pPr algn="l">
                        <a:tabLst>
                          <a:tab pos="457200" algn="dec"/>
                        </a:tabLst>
                      </a:pPr>
                      <a:r>
                        <a:rPr lang="en-US" sz="1600" dirty="0"/>
                        <a:t>robust cell type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457200" algn="dec"/>
                        </a:tabLst>
                        <a:defRPr/>
                      </a:pPr>
                      <a:r>
                        <a:rPr lang="en-US" sz="1600" b="0" dirty="0">
                          <a:solidFill>
                            <a:schemeClr val="tx1"/>
                          </a:solidFill>
                        </a:rPr>
                        <a:t>Leukemia cell line, fragile c</a:t>
                      </a:r>
                      <a:r>
                        <a:rPr lang="en-US" sz="1600" dirty="0"/>
                        <a:t>ell type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Primary cell, stimulated with anti CD3/CD28 beads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74431206"/>
                  </a:ext>
                </a:extLst>
              </a:tr>
              <a:tr h="463535">
                <a:tc>
                  <a:txBody>
                    <a:bodyPr/>
                    <a:lstStyle/>
                    <a:p>
                      <a:r>
                        <a:rPr lang="en-US" sz="1600" dirty="0"/>
                        <a:t>IFC size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Medium</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Small</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Medium</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03656662"/>
                  </a:ext>
                </a:extLst>
              </a:tr>
              <a:tr h="463535">
                <a:tc>
                  <a:txBody>
                    <a:bodyPr/>
                    <a:lstStyle/>
                    <a:p>
                      <a:r>
                        <a:rPr lang="en-US" sz="1600" dirty="0"/>
                        <a:t>Total RNA-</a:t>
                      </a:r>
                      <a:r>
                        <a:rPr lang="en-US" sz="1600" dirty="0" err="1"/>
                        <a:t>Seq</a:t>
                      </a:r>
                      <a:endParaRPr lang="en-US" sz="1600" dirty="0"/>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3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3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63535">
                <a:tc>
                  <a:txBody>
                    <a:bodyPr/>
                    <a:lstStyle/>
                    <a:p>
                      <a:r>
                        <a:rPr lang="en-US" sz="1600" dirty="0"/>
                        <a:t>SMART-Seq v4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35307307"/>
                  </a:ext>
                </a:extLst>
              </a:tr>
            </a:tbl>
          </a:graphicData>
        </a:graphic>
      </p:graphicFrame>
      <p:sp>
        <p:nvSpPr>
          <p:cNvPr id="4" name="Content Placeholder 2">
            <a:extLst>
              <a:ext uri="{FF2B5EF4-FFF2-40B4-BE49-F238E27FC236}">
                <a16:creationId xmlns:a16="http://schemas.microsoft.com/office/drawing/2014/main" xmlns="" id="{8203ADA0-EF13-4ED6-9022-87E3C19650EB}"/>
              </a:ext>
            </a:extLst>
          </p:cNvPr>
          <p:cNvSpPr txBox="1">
            <a:spLocks/>
          </p:cNvSpPr>
          <p:nvPr/>
        </p:nvSpPr>
        <p:spPr>
          <a:xfrm>
            <a:off x="457200" y="5869858"/>
            <a:ext cx="7486125" cy="85121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white">
                    <a:lumMod val="50000"/>
                  </a:prstClr>
                </a:solidFill>
                <a:effectLst/>
                <a:uLnTx/>
                <a:uFillTx/>
                <a:latin typeface="Proxima Nova"/>
                <a:ea typeface="+mn-ea"/>
                <a:cs typeface="+mn-cs"/>
              </a:rPr>
              <a:t>* Initial </a:t>
            </a: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TR experiments with K562 and HL-60 cells were run with the SMARTer Stranded Total RNA-Seq Kit v2 – Pico Input Mammalian. The remaining Total RNA Seq experiments were performed using the updated SMART-Seq Stranded Kit after its launch in May 2018.</a:t>
            </a:r>
          </a:p>
        </p:txBody>
      </p:sp>
    </p:spTree>
    <p:custDataLst>
      <p:tags r:id="rId1"/>
    </p:custDataLst>
    <p:extLst>
      <p:ext uri="{BB962C8B-B14F-4D97-AF65-F5344CB8AC3E}">
        <p14:creationId xmlns:p14="http://schemas.microsoft.com/office/powerpoint/2010/main" val="7175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overview</a:t>
            </a:r>
            <a:br>
              <a:rPr lang="en-US" dirty="0"/>
            </a:br>
            <a:endParaRPr lang="en-US" dirty="0"/>
          </a:p>
        </p:txBody>
      </p:sp>
    </p:spTree>
    <p:custDataLst>
      <p:tags r:id="rId1"/>
    </p:custDataLst>
    <p:extLst>
      <p:ext uri="{BB962C8B-B14F-4D97-AF65-F5344CB8AC3E}">
        <p14:creationId xmlns:p14="http://schemas.microsoft.com/office/powerpoint/2010/main" val="259600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D5D277-0625-46E4-88F2-3DB1B3872DB1}"/>
              </a:ext>
            </a:extLst>
          </p:cNvPr>
          <p:cNvSpPr>
            <a:spLocks noGrp="1"/>
          </p:cNvSpPr>
          <p:nvPr>
            <p:ph type="title"/>
          </p:nvPr>
        </p:nvSpPr>
        <p:spPr/>
        <p:txBody>
          <a:bodyPr/>
          <a:lstStyle/>
          <a:p>
            <a:r>
              <a:rPr lang="en-US"/>
              <a:t>Bioinformatic analysis workflow</a:t>
            </a:r>
            <a:endParaRPr lang="en-US" dirty="0"/>
          </a:p>
        </p:txBody>
      </p:sp>
      <p:sp>
        <p:nvSpPr>
          <p:cNvPr id="14" name="Flowchart: Process 13">
            <a:extLst>
              <a:ext uri="{FF2B5EF4-FFF2-40B4-BE49-F238E27FC236}">
                <a16:creationId xmlns:a16="http://schemas.microsoft.com/office/drawing/2014/main" xmlns="" id="{CF586A8C-5CD3-4E09-AEC5-2FFA9380780F}"/>
              </a:ext>
            </a:extLst>
          </p:cNvPr>
          <p:cNvSpPr/>
          <p:nvPr/>
        </p:nvSpPr>
        <p:spPr>
          <a:xfrm>
            <a:off x="4254608" y="3421385"/>
            <a:ext cx="1199626"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abundance.tsv</a:t>
            </a:r>
          </a:p>
        </p:txBody>
      </p:sp>
      <p:cxnSp>
        <p:nvCxnSpPr>
          <p:cNvPr id="16" name="Straight Arrow Connector 15">
            <a:extLst>
              <a:ext uri="{FF2B5EF4-FFF2-40B4-BE49-F238E27FC236}">
                <a16:creationId xmlns:a16="http://schemas.microsoft.com/office/drawing/2014/main" xmlns="" id="{46A4BB6F-E2EC-47D1-B8A6-0F09A2301D1B}"/>
              </a:ext>
            </a:extLst>
          </p:cNvPr>
          <p:cNvCxnSpPr>
            <a:cxnSpLocks/>
            <a:stCxn id="27" idx="2"/>
            <a:endCxn id="14" idx="0"/>
          </p:cNvCxnSpPr>
          <p:nvPr/>
        </p:nvCxnSpPr>
        <p:spPr>
          <a:xfrm>
            <a:off x="4846136" y="2342281"/>
            <a:ext cx="8285" cy="1079104"/>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8473C59A-FEEE-4F86-BA9C-4B8357521490}"/>
              </a:ext>
            </a:extLst>
          </p:cNvPr>
          <p:cNvCxnSpPr>
            <a:cxnSpLocks/>
            <a:stCxn id="65" idx="2"/>
            <a:endCxn id="23" idx="0"/>
          </p:cNvCxnSpPr>
          <p:nvPr/>
        </p:nvCxnSpPr>
        <p:spPr>
          <a:xfrm>
            <a:off x="3494920" y="3679815"/>
            <a:ext cx="1821" cy="437776"/>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3" name="Flowchart: Process 22">
            <a:extLst>
              <a:ext uri="{FF2B5EF4-FFF2-40B4-BE49-F238E27FC236}">
                <a16:creationId xmlns:a16="http://schemas.microsoft.com/office/drawing/2014/main" xmlns="" id="{FE161E17-B3C4-444B-81E9-98C116D9BC37}"/>
              </a:ext>
            </a:extLst>
          </p:cNvPr>
          <p:cNvSpPr/>
          <p:nvPr/>
        </p:nvSpPr>
        <p:spPr>
          <a:xfrm>
            <a:off x="2622244" y="4117591"/>
            <a:ext cx="1748993"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Generate gene-level expression tables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(tximport)</a:t>
            </a:r>
          </a:p>
        </p:txBody>
      </p:sp>
      <p:sp>
        <p:nvSpPr>
          <p:cNvPr id="27" name="Flowchart: Terminator 26">
            <a:extLst>
              <a:ext uri="{FF2B5EF4-FFF2-40B4-BE49-F238E27FC236}">
                <a16:creationId xmlns:a16="http://schemas.microsoft.com/office/drawing/2014/main" xmlns="" id="{774AF97D-1AE9-4A1B-90F0-31F2DBD164A2}"/>
              </a:ext>
            </a:extLst>
          </p:cNvPr>
          <p:cNvSpPr/>
          <p:nvPr/>
        </p:nvSpPr>
        <p:spPr>
          <a:xfrm>
            <a:off x="3683000" y="1433417"/>
            <a:ext cx="2326271" cy="908864"/>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Raw sequencing data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MiSeq</a:t>
            </a:r>
            <a:r>
              <a:rPr kumimoji="0" lang="en-US" sz="1200" b="0" i="0" u="none" strike="noStrike" kern="1200" cap="none" spc="0" normalizeH="0" baseline="0" noProof="0" dirty="0">
                <a:ln>
                  <a:noFill/>
                </a:ln>
                <a:solidFill>
                  <a:srgbClr val="000000"/>
                </a:solidFill>
                <a:effectLst/>
                <a:uLnTx/>
                <a:uFillTx/>
                <a:latin typeface="Proxima Nova" panose="02000506030000020004" pitchFamily="2" charset="0"/>
              </a:rPr>
              <a:t>™</a:t>
            </a:r>
            <a:r>
              <a:rPr kumimoji="0" lang="en-US" sz="1200" b="0" i="0" u="none" strike="noStrike" kern="1200" cap="none" spc="0" normalizeH="0" baseline="0" noProof="0" dirty="0">
                <a:ln>
                  <a:noFill/>
                </a:ln>
                <a:solidFill>
                  <a:srgbClr val="000000"/>
                </a:solidFill>
                <a:effectLst/>
                <a:uLnTx/>
                <a:uFillTx/>
                <a:latin typeface="Proxima Nova"/>
                <a:ea typeface="+mn-ea"/>
                <a:cs typeface="+mn-cs"/>
              </a:rPr>
              <a:t> v3 150-cycle kit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 (FASTQ files)</a:t>
            </a:r>
          </a:p>
        </p:txBody>
      </p:sp>
      <p:sp>
        <p:nvSpPr>
          <p:cNvPr id="30" name="Flowchart: Terminator 29">
            <a:extLst>
              <a:ext uri="{FF2B5EF4-FFF2-40B4-BE49-F238E27FC236}">
                <a16:creationId xmlns:a16="http://schemas.microsoft.com/office/drawing/2014/main" xmlns="" id="{3167E757-7508-48F8-89A9-E43121A57841}"/>
              </a:ext>
            </a:extLst>
          </p:cNvPr>
          <p:cNvSpPr/>
          <p:nvPr/>
        </p:nvSpPr>
        <p:spPr>
          <a:xfrm>
            <a:off x="857810" y="1967912"/>
            <a:ext cx="1502229" cy="714107"/>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Ensembl hg38 CDNA reference (release 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(FASTA file)</a:t>
            </a:r>
          </a:p>
        </p:txBody>
      </p:sp>
      <p:sp>
        <p:nvSpPr>
          <p:cNvPr id="31" name="Flowchart: Terminator 30">
            <a:extLst>
              <a:ext uri="{FF2B5EF4-FFF2-40B4-BE49-F238E27FC236}">
                <a16:creationId xmlns:a16="http://schemas.microsoft.com/office/drawing/2014/main" xmlns="" id="{9A8D253C-05CC-4BBA-BA39-AD2123A0DF03}"/>
              </a:ext>
            </a:extLst>
          </p:cNvPr>
          <p:cNvSpPr/>
          <p:nvPr/>
        </p:nvSpPr>
        <p:spPr>
          <a:xfrm>
            <a:off x="824605" y="2845418"/>
            <a:ext cx="1502229" cy="714107"/>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Ensembl hg38 ncRNA reference (release 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(FASTA file)</a:t>
            </a:r>
          </a:p>
        </p:txBody>
      </p:sp>
      <p:cxnSp>
        <p:nvCxnSpPr>
          <p:cNvPr id="33" name="Connector: Elbow 32">
            <a:extLst>
              <a:ext uri="{FF2B5EF4-FFF2-40B4-BE49-F238E27FC236}">
                <a16:creationId xmlns:a16="http://schemas.microsoft.com/office/drawing/2014/main" xmlns="" id="{D9F6CBEE-06DD-4AF1-AC05-F38BF07B6330}"/>
              </a:ext>
            </a:extLst>
          </p:cNvPr>
          <p:cNvCxnSpPr>
            <a:cxnSpLocks/>
            <a:stCxn id="31" idx="3"/>
          </p:cNvCxnSpPr>
          <p:nvPr/>
        </p:nvCxnSpPr>
        <p:spPr>
          <a:xfrm flipV="1">
            <a:off x="2326834" y="2872085"/>
            <a:ext cx="1134284" cy="227136"/>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xmlns="" id="{11EC008D-1615-4F4C-A001-1F1236A99061}"/>
              </a:ext>
            </a:extLst>
          </p:cNvPr>
          <p:cNvCxnSpPr>
            <a:cxnSpLocks/>
            <a:stCxn id="30" idx="3"/>
          </p:cNvCxnSpPr>
          <p:nvPr/>
        </p:nvCxnSpPr>
        <p:spPr>
          <a:xfrm>
            <a:off x="2360039" y="2324966"/>
            <a:ext cx="1101079" cy="320020"/>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xmlns="" id="{E2C139C8-FEFF-4AEF-A3AA-1582F50D7C9B}"/>
              </a:ext>
            </a:extLst>
          </p:cNvPr>
          <p:cNvSpPr/>
          <p:nvPr/>
        </p:nvSpPr>
        <p:spPr>
          <a:xfrm>
            <a:off x="2354958" y="2620035"/>
            <a:ext cx="1143263"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(kallisto index)</a:t>
            </a:r>
          </a:p>
        </p:txBody>
      </p:sp>
      <p:sp>
        <p:nvSpPr>
          <p:cNvPr id="41" name="Flowchart: Process 40">
            <a:extLst>
              <a:ext uri="{FF2B5EF4-FFF2-40B4-BE49-F238E27FC236}">
                <a16:creationId xmlns:a16="http://schemas.microsoft.com/office/drawing/2014/main" xmlns="" id="{0D12D4BC-EB89-4C52-8409-0A72DA778757}"/>
              </a:ext>
            </a:extLst>
          </p:cNvPr>
          <p:cNvSpPr/>
          <p:nvPr/>
        </p:nvSpPr>
        <p:spPr>
          <a:xfrm>
            <a:off x="3526345" y="2516649"/>
            <a:ext cx="1199626" cy="415498"/>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Kallisto 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(T-DBG)</a:t>
            </a:r>
            <a:endParaRPr kumimoji="0" lang="en-US" sz="1050" b="0" i="0" u="none" strike="noStrike" kern="1200" cap="none" spc="0" normalizeH="0" baseline="0" noProof="0" dirty="0">
              <a:ln>
                <a:noFill/>
              </a:ln>
              <a:solidFill>
                <a:srgbClr val="00BFBF"/>
              </a:solidFill>
              <a:effectLst/>
              <a:uLnTx/>
              <a:uFillTx/>
              <a:latin typeface="Proxima Nova"/>
              <a:ea typeface="+mn-ea"/>
              <a:cs typeface="+mn-cs"/>
            </a:endParaRPr>
          </a:p>
        </p:txBody>
      </p:sp>
      <p:sp>
        <p:nvSpPr>
          <p:cNvPr id="54" name="Flowchart: Process 53">
            <a:extLst>
              <a:ext uri="{FF2B5EF4-FFF2-40B4-BE49-F238E27FC236}">
                <a16:creationId xmlns:a16="http://schemas.microsoft.com/office/drawing/2014/main" xmlns="" id="{BF848E23-5860-40DE-B640-F6571D1F2A4A}"/>
              </a:ext>
            </a:extLst>
          </p:cNvPr>
          <p:cNvSpPr/>
          <p:nvPr/>
        </p:nvSpPr>
        <p:spPr>
          <a:xfrm>
            <a:off x="5665023" y="3421385"/>
            <a:ext cx="1348841"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run_info.json</a:t>
            </a:r>
          </a:p>
        </p:txBody>
      </p:sp>
      <p:sp>
        <p:nvSpPr>
          <p:cNvPr id="57" name="Rectangle 56">
            <a:extLst>
              <a:ext uri="{FF2B5EF4-FFF2-40B4-BE49-F238E27FC236}">
                <a16:creationId xmlns:a16="http://schemas.microsoft.com/office/drawing/2014/main" xmlns="" id="{0DC7A3D6-8295-4A0C-AC0A-5AC2FCAB8B11}"/>
              </a:ext>
            </a:extLst>
          </p:cNvPr>
          <p:cNvSpPr/>
          <p:nvPr/>
        </p:nvSpPr>
        <p:spPr>
          <a:xfrm>
            <a:off x="4879941" y="2493565"/>
            <a:ext cx="16930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(kallisto quant;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0082"/>
                </a:solidFill>
                <a:effectLst/>
                <a:uLnTx/>
                <a:uFillTx/>
                <a:latin typeface="Proxima Nova"/>
                <a:ea typeface="+mn-ea"/>
                <a:cs typeface="+mn-cs"/>
              </a:rPr>
              <a:t>stranded mode for TR</a:t>
            </a:r>
            <a:r>
              <a:rPr kumimoji="0" lang="en-US" sz="1200" b="0" i="0" u="none" strike="noStrike" kern="1200" cap="none" spc="0" normalizeH="0" baseline="0" noProof="0" dirty="0">
                <a:ln>
                  <a:noFill/>
                </a:ln>
                <a:solidFill>
                  <a:srgbClr val="530080"/>
                </a:solidFill>
                <a:effectLst/>
                <a:uLnTx/>
                <a:uFillTx/>
                <a:latin typeface="Proxima Nova"/>
                <a:ea typeface="+mn-ea"/>
                <a:cs typeface="+mn-cs"/>
              </a:rPr>
              <a:t>)</a:t>
            </a:r>
          </a:p>
        </p:txBody>
      </p:sp>
      <p:cxnSp>
        <p:nvCxnSpPr>
          <p:cNvPr id="59" name="Connector: Elbow 58">
            <a:extLst>
              <a:ext uri="{FF2B5EF4-FFF2-40B4-BE49-F238E27FC236}">
                <a16:creationId xmlns:a16="http://schemas.microsoft.com/office/drawing/2014/main" xmlns="" id="{FABFB561-4EB9-4F47-8E54-BB79A6D580D8}"/>
              </a:ext>
            </a:extLst>
          </p:cNvPr>
          <p:cNvCxnSpPr>
            <a:cxnSpLocks/>
            <a:stCxn id="27" idx="2"/>
            <a:endCxn id="65" idx="0"/>
          </p:cNvCxnSpPr>
          <p:nvPr/>
        </p:nvCxnSpPr>
        <p:spPr>
          <a:xfrm rot="5400000">
            <a:off x="3628719" y="2208482"/>
            <a:ext cx="1083618" cy="1351216"/>
          </a:xfrm>
          <a:prstGeom prst="bentConnector3">
            <a:avLst>
              <a:gd name="adj1" fmla="val 75784"/>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Flowchart: Process 64">
            <a:extLst>
              <a:ext uri="{FF2B5EF4-FFF2-40B4-BE49-F238E27FC236}">
                <a16:creationId xmlns:a16="http://schemas.microsoft.com/office/drawing/2014/main" xmlns="" id="{0EE1916A-4CF7-49E6-A4F1-BE5F29527026}"/>
              </a:ext>
            </a:extLst>
          </p:cNvPr>
          <p:cNvSpPr/>
          <p:nvPr/>
        </p:nvSpPr>
        <p:spPr>
          <a:xfrm>
            <a:off x="2946022" y="3425899"/>
            <a:ext cx="1097796"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abundance.h5</a:t>
            </a:r>
            <a:endParaRPr kumimoji="0" lang="en-US" sz="1050" b="0" i="0" u="none" strike="noStrike" kern="1200" cap="none" spc="0" normalizeH="0" baseline="0" noProof="0" dirty="0">
              <a:ln>
                <a:noFill/>
              </a:ln>
              <a:solidFill>
                <a:srgbClr val="00BFBF"/>
              </a:solidFill>
              <a:effectLst/>
              <a:uLnTx/>
              <a:uFillTx/>
              <a:latin typeface="Proxima Nova"/>
              <a:ea typeface="+mn-ea"/>
              <a:cs typeface="+mn-cs"/>
            </a:endParaRPr>
          </a:p>
        </p:txBody>
      </p:sp>
      <p:cxnSp>
        <p:nvCxnSpPr>
          <p:cNvPr id="70" name="Connector: Elbow 69">
            <a:extLst>
              <a:ext uri="{FF2B5EF4-FFF2-40B4-BE49-F238E27FC236}">
                <a16:creationId xmlns:a16="http://schemas.microsoft.com/office/drawing/2014/main" xmlns="" id="{6308E01F-19E4-47BA-8CE3-10808CA265D7}"/>
              </a:ext>
            </a:extLst>
          </p:cNvPr>
          <p:cNvCxnSpPr>
            <a:cxnSpLocks/>
            <a:stCxn id="27" idx="2"/>
            <a:endCxn id="54" idx="0"/>
          </p:cNvCxnSpPr>
          <p:nvPr/>
        </p:nvCxnSpPr>
        <p:spPr>
          <a:xfrm rot="16200000" flipH="1">
            <a:off x="5053238" y="2135179"/>
            <a:ext cx="1079104" cy="1493308"/>
          </a:xfrm>
          <a:prstGeom prst="bentConnector3">
            <a:avLst>
              <a:gd name="adj1" fmla="val 7589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7" name="Flowchart: Process 86">
            <a:extLst>
              <a:ext uri="{FF2B5EF4-FFF2-40B4-BE49-F238E27FC236}">
                <a16:creationId xmlns:a16="http://schemas.microsoft.com/office/drawing/2014/main" xmlns="" id="{2D4DA861-202F-45AB-BE21-779E006A17B9}"/>
              </a:ext>
            </a:extLst>
          </p:cNvPr>
          <p:cNvSpPr/>
          <p:nvPr/>
        </p:nvSpPr>
        <p:spPr>
          <a:xfrm>
            <a:off x="5037938" y="4117591"/>
            <a:ext cx="1693286"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Generate 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(custom Python and R scripts)</a:t>
            </a:r>
          </a:p>
        </p:txBody>
      </p:sp>
      <p:cxnSp>
        <p:nvCxnSpPr>
          <p:cNvPr id="88" name="Connector: Elbow 87">
            <a:extLst>
              <a:ext uri="{FF2B5EF4-FFF2-40B4-BE49-F238E27FC236}">
                <a16:creationId xmlns:a16="http://schemas.microsoft.com/office/drawing/2014/main" xmlns="" id="{74B64D0F-49F2-4071-9258-7A54B41022EA}"/>
              </a:ext>
            </a:extLst>
          </p:cNvPr>
          <p:cNvCxnSpPr>
            <a:cxnSpLocks/>
            <a:stCxn id="54" idx="2"/>
            <a:endCxn id="87" idx="0"/>
          </p:cNvCxnSpPr>
          <p:nvPr/>
        </p:nvCxnSpPr>
        <p:spPr>
          <a:xfrm rot="5400000">
            <a:off x="5890868" y="3669015"/>
            <a:ext cx="442290" cy="454863"/>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xmlns="" id="{93BD6439-F7E0-40F7-ADC4-FB6F66861769}"/>
              </a:ext>
            </a:extLst>
          </p:cNvPr>
          <p:cNvCxnSpPr>
            <a:cxnSpLocks/>
            <a:stCxn id="14" idx="2"/>
            <a:endCxn id="87" idx="0"/>
          </p:cNvCxnSpPr>
          <p:nvPr/>
        </p:nvCxnSpPr>
        <p:spPr>
          <a:xfrm rot="16200000" flipH="1">
            <a:off x="5148356" y="3381366"/>
            <a:ext cx="442290" cy="1030160"/>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xmlns="" id="{D5B8BB76-03A3-439E-8109-960E46AD2BEE}"/>
              </a:ext>
            </a:extLst>
          </p:cNvPr>
          <p:cNvCxnSpPr>
            <a:cxnSpLocks/>
            <a:stCxn id="23" idx="3"/>
            <a:endCxn id="87" idx="1"/>
          </p:cNvCxnSpPr>
          <p:nvPr/>
        </p:nvCxnSpPr>
        <p:spPr>
          <a:xfrm>
            <a:off x="4371237" y="4406132"/>
            <a:ext cx="666701" cy="0"/>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03" name="Flowchart: Process 102">
            <a:extLst>
              <a:ext uri="{FF2B5EF4-FFF2-40B4-BE49-F238E27FC236}">
                <a16:creationId xmlns:a16="http://schemas.microsoft.com/office/drawing/2014/main" xmlns="" id="{BB4E4462-840B-41D5-899F-D4602D3F1A6B}"/>
              </a:ext>
            </a:extLst>
          </p:cNvPr>
          <p:cNvSpPr/>
          <p:nvPr/>
        </p:nvSpPr>
        <p:spPr>
          <a:xfrm>
            <a:off x="5665023" y="5366258"/>
            <a:ext cx="2730832" cy="1015663"/>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Sequencing metric visualizations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Hypothesized gene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Biotype proportions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Dimensional reduction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(custom Python and R scripts, Seurat)</a:t>
            </a:r>
          </a:p>
        </p:txBody>
      </p:sp>
      <p:sp>
        <p:nvSpPr>
          <p:cNvPr id="104" name="Flowchart: Process 103">
            <a:extLst>
              <a:ext uri="{FF2B5EF4-FFF2-40B4-BE49-F238E27FC236}">
                <a16:creationId xmlns:a16="http://schemas.microsoft.com/office/drawing/2014/main" xmlns="" id="{90435C75-EBD0-4546-927D-817B1371028E}"/>
              </a:ext>
            </a:extLst>
          </p:cNvPr>
          <p:cNvSpPr/>
          <p:nvPr/>
        </p:nvSpPr>
        <p:spPr>
          <a:xfrm>
            <a:off x="2648277" y="5023828"/>
            <a:ext cx="1693286"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Batch correction of expression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(Seurat linear regression)</a:t>
            </a:r>
          </a:p>
        </p:txBody>
      </p:sp>
      <p:cxnSp>
        <p:nvCxnSpPr>
          <p:cNvPr id="105" name="Straight Arrow Connector 104">
            <a:extLst>
              <a:ext uri="{FF2B5EF4-FFF2-40B4-BE49-F238E27FC236}">
                <a16:creationId xmlns:a16="http://schemas.microsoft.com/office/drawing/2014/main" xmlns="" id="{37B4A2D7-B94F-4F4E-9124-3C0D067AD0D6}"/>
              </a:ext>
            </a:extLst>
          </p:cNvPr>
          <p:cNvCxnSpPr>
            <a:cxnSpLocks/>
            <a:stCxn id="23" idx="2"/>
            <a:endCxn id="104" idx="0"/>
          </p:cNvCxnSpPr>
          <p:nvPr/>
        </p:nvCxnSpPr>
        <p:spPr>
          <a:xfrm flipH="1">
            <a:off x="3494920" y="4694672"/>
            <a:ext cx="1821" cy="329156"/>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xmlns="" id="{F53F7F34-B175-4E84-9A21-9749FD4DF93A}"/>
              </a:ext>
            </a:extLst>
          </p:cNvPr>
          <p:cNvCxnSpPr>
            <a:cxnSpLocks/>
            <a:stCxn id="104" idx="2"/>
            <a:endCxn id="103" idx="1"/>
          </p:cNvCxnSpPr>
          <p:nvPr/>
        </p:nvCxnSpPr>
        <p:spPr>
          <a:xfrm rot="16200000" flipH="1">
            <a:off x="4443381" y="4652447"/>
            <a:ext cx="273181" cy="2170103"/>
          </a:xfrm>
          <a:prstGeom prst="bentConnector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xmlns="" id="{2C4AAB96-D5D2-4CBA-8BE9-45F133BA3930}"/>
              </a:ext>
            </a:extLst>
          </p:cNvPr>
          <p:cNvCxnSpPr>
            <a:cxnSpLocks/>
            <a:stCxn id="87" idx="3"/>
            <a:endCxn id="103" idx="0"/>
          </p:cNvCxnSpPr>
          <p:nvPr/>
        </p:nvCxnSpPr>
        <p:spPr>
          <a:xfrm>
            <a:off x="6731224" y="4406132"/>
            <a:ext cx="299215" cy="960126"/>
          </a:xfrm>
          <a:prstGeom prst="bentConnector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30556D2C-A7B8-4FC2-9427-F15687EB7675}"/>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FASTQ files were also processed to visualize transcript coverage</a:t>
            </a:r>
          </a:p>
          <a:p>
            <a:r>
              <a:rPr lang="en-US" sz="1200">
                <a:solidFill>
                  <a:srgbClr val="530080"/>
                </a:solidFill>
                <a:latin typeface="Proxima Nova" panose="02000506030000020004" pitchFamily="2" charset="0"/>
              </a:rPr>
              <a:t>(Bowtie, Picard)</a:t>
            </a:r>
          </a:p>
        </p:txBody>
      </p:sp>
    </p:spTree>
    <p:custDataLst>
      <p:tags r:id="rId1"/>
    </p:custDataLst>
    <p:extLst>
      <p:ext uri="{BB962C8B-B14F-4D97-AF65-F5344CB8AC3E}">
        <p14:creationId xmlns:p14="http://schemas.microsoft.com/office/powerpoint/2010/main" val="620947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496EDF4-9644-4E1D-AD3E-52CE6014FD9E}"/>
              </a:ext>
            </a:extLst>
          </p:cNvPr>
          <p:cNvSpPr>
            <a:spLocks noGrp="1"/>
          </p:cNvSpPr>
          <p:nvPr>
            <p:ph type="title"/>
          </p:nvPr>
        </p:nvSpPr>
        <p:spPr>
          <a:xfrm>
            <a:off x="457200" y="457200"/>
            <a:ext cx="8229600" cy="914400"/>
          </a:xfrm>
        </p:spPr>
        <p:txBody>
          <a:bodyPr/>
          <a:lstStyle/>
          <a:p>
            <a:r>
              <a:rPr lang="en-US" dirty="0"/>
              <a:t>Processing live cells</a:t>
            </a:r>
            <a:r>
              <a:rPr lang="en-US" sz="2800" dirty="0"/>
              <a:t/>
            </a:r>
            <a:br>
              <a:rPr lang="en-US" sz="2800" dirty="0"/>
            </a:br>
            <a:r>
              <a:rPr lang="en-US" sz="2400" b="0" dirty="0"/>
              <a:t>Only cells with &gt;20,000 mapped reads received secondary analysis </a:t>
            </a:r>
          </a:p>
        </p:txBody>
      </p:sp>
      <p:sp>
        <p:nvSpPr>
          <p:cNvPr id="9" name="Rectangle 8">
            <a:extLst>
              <a:ext uri="{FF2B5EF4-FFF2-40B4-BE49-F238E27FC236}">
                <a16:creationId xmlns:a16="http://schemas.microsoft.com/office/drawing/2014/main" xmlns="" id="{C763BEBA-77B7-4CAA-9258-849972F98972}"/>
              </a:ext>
            </a:extLst>
          </p:cNvPr>
          <p:cNvSpPr/>
          <p:nvPr/>
        </p:nvSpPr>
        <p:spPr>
          <a:xfrm>
            <a:off x="516231" y="3700407"/>
            <a:ext cx="115325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Single live cell</a:t>
            </a:r>
          </a:p>
        </p:txBody>
      </p:sp>
      <p:sp>
        <p:nvSpPr>
          <p:cNvPr id="16" name="Rectangle 15">
            <a:extLst>
              <a:ext uri="{FF2B5EF4-FFF2-40B4-BE49-F238E27FC236}">
                <a16:creationId xmlns:a16="http://schemas.microsoft.com/office/drawing/2014/main" xmlns="" id="{6848FAC8-EB4F-4223-944D-D0B07BA048E6}"/>
              </a:ext>
            </a:extLst>
          </p:cNvPr>
          <p:cNvSpPr/>
          <p:nvPr/>
        </p:nvSpPr>
        <p:spPr>
          <a:xfrm>
            <a:off x="4625459" y="2104742"/>
            <a:ext cx="202573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roxima Nova"/>
                <a:ea typeface="+mn-ea"/>
                <a:cs typeface="+mn-cs"/>
              </a:rPr>
              <a:t>Single live cells, sorted</a:t>
            </a:r>
          </a:p>
        </p:txBody>
      </p:sp>
      <p:sp>
        <p:nvSpPr>
          <p:cNvPr id="17" name="Rectangle 16">
            <a:extLst>
              <a:ext uri="{FF2B5EF4-FFF2-40B4-BE49-F238E27FC236}">
                <a16:creationId xmlns:a16="http://schemas.microsoft.com/office/drawing/2014/main" xmlns="" id="{89E7EB39-0D1E-4008-BE47-8B2B1BFF0047}"/>
              </a:ext>
            </a:extLst>
          </p:cNvPr>
          <p:cNvSpPr/>
          <p:nvPr/>
        </p:nvSpPr>
        <p:spPr>
          <a:xfrm rot="-5400000">
            <a:off x="2192226" y="2805604"/>
            <a:ext cx="138882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Mapped reads</a:t>
            </a:r>
          </a:p>
        </p:txBody>
      </p:sp>
      <p:pic>
        <p:nvPicPr>
          <p:cNvPr id="4" name="Picture 3">
            <a:extLst>
              <a:ext uri="{FF2B5EF4-FFF2-40B4-BE49-F238E27FC236}">
                <a16:creationId xmlns:a16="http://schemas.microsoft.com/office/drawing/2014/main" xmlns="" id="{F52E48EB-5176-47D5-8945-62095B783F07}"/>
              </a:ext>
            </a:extLst>
          </p:cNvPr>
          <p:cNvPicPr>
            <a:picLocks noChangeAspect="1"/>
          </p:cNvPicPr>
          <p:nvPr/>
        </p:nvPicPr>
        <p:blipFill>
          <a:blip r:embed="rId3"/>
          <a:stretch>
            <a:fillRect/>
          </a:stretch>
        </p:blipFill>
        <p:spPr>
          <a:xfrm>
            <a:off x="2952275" y="2381741"/>
            <a:ext cx="5088652" cy="1272163"/>
          </a:xfrm>
          <a:prstGeom prst="rect">
            <a:avLst/>
          </a:prstGeom>
        </p:spPr>
      </p:pic>
      <p:sp>
        <p:nvSpPr>
          <p:cNvPr id="20" name="Rectangle 19">
            <a:extLst>
              <a:ext uri="{FF2B5EF4-FFF2-40B4-BE49-F238E27FC236}">
                <a16:creationId xmlns:a16="http://schemas.microsoft.com/office/drawing/2014/main" xmlns="" id="{A805FEA6-758C-44FF-800B-114B3CF9CE64}"/>
              </a:ext>
            </a:extLst>
          </p:cNvPr>
          <p:cNvSpPr/>
          <p:nvPr/>
        </p:nvSpPr>
        <p:spPr>
          <a:xfrm>
            <a:off x="2644601" y="3726031"/>
            <a:ext cx="5058230" cy="2616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n-ea"/>
                <a:cs typeface="+mn-cs"/>
              </a:rPr>
              <a:t>One IFC shown as an example. Dashed line indicates 20,000 mapped reads.</a:t>
            </a:r>
          </a:p>
        </p:txBody>
      </p:sp>
      <p:graphicFrame>
        <p:nvGraphicFramePr>
          <p:cNvPr id="12" name="Content Placeholder 6">
            <a:extLst>
              <a:ext uri="{FF2B5EF4-FFF2-40B4-BE49-F238E27FC236}">
                <a16:creationId xmlns:a16="http://schemas.microsoft.com/office/drawing/2014/main" xmlns="" id="{43AFB54D-5832-4DED-ABCD-F8C764E9E6F3}"/>
              </a:ext>
            </a:extLst>
          </p:cNvPr>
          <p:cNvGraphicFramePr>
            <a:graphicFrameLocks noGrp="1"/>
          </p:cNvGraphicFramePr>
          <p:nvPr>
            <p:ph idx="1"/>
            <p:extLst>
              <p:ext uri="{D42A27DB-BD31-4B8C-83A1-F6EECF244321}">
                <p14:modId xmlns:p14="http://schemas.microsoft.com/office/powerpoint/2010/main" val="3836522390"/>
              </p:ext>
            </p:extLst>
          </p:nvPr>
        </p:nvGraphicFramePr>
        <p:xfrm>
          <a:off x="574656" y="4094763"/>
          <a:ext cx="7351902" cy="1767840"/>
        </p:xfrm>
        <a:graphic>
          <a:graphicData uri="http://schemas.openxmlformats.org/drawingml/2006/table">
            <a:tbl>
              <a:tblPr firstRow="1" bandRow="1">
                <a:tableStyleId>{5C22544A-7EE6-4342-B048-85BDC9FD1C3A}</a:tableStyleId>
              </a:tblPr>
              <a:tblGrid>
                <a:gridCol w="2110093">
                  <a:extLst>
                    <a:ext uri="{9D8B030D-6E8A-4147-A177-3AD203B41FA5}">
                      <a16:colId xmlns:a16="http://schemas.microsoft.com/office/drawing/2014/main" xmlns="" val="20000"/>
                    </a:ext>
                  </a:extLst>
                </a:gridCol>
                <a:gridCol w="1425948">
                  <a:extLst>
                    <a:ext uri="{9D8B030D-6E8A-4147-A177-3AD203B41FA5}">
                      <a16:colId xmlns:a16="http://schemas.microsoft.com/office/drawing/2014/main" xmlns="" val="20001"/>
                    </a:ext>
                  </a:extLst>
                </a:gridCol>
                <a:gridCol w="1582615">
                  <a:extLst>
                    <a:ext uri="{9D8B030D-6E8A-4147-A177-3AD203B41FA5}">
                      <a16:colId xmlns:a16="http://schemas.microsoft.com/office/drawing/2014/main" xmlns="" val="20002"/>
                    </a:ext>
                  </a:extLst>
                </a:gridCol>
                <a:gridCol w="2233246">
                  <a:extLst>
                    <a:ext uri="{9D8B030D-6E8A-4147-A177-3AD203B41FA5}">
                      <a16:colId xmlns:a16="http://schemas.microsoft.com/office/drawing/2014/main" xmlns="" val="1700194841"/>
                    </a:ext>
                  </a:extLst>
                </a:gridCol>
              </a:tblGrid>
              <a:tr h="330891">
                <a:tc>
                  <a:txBody>
                    <a:bodyPr/>
                    <a:lstStyle/>
                    <a:p>
                      <a:endParaRPr lang="en-US" sz="18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K562</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HL-60</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Activated T Cells </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523910">
                <a:tc>
                  <a:txBody>
                    <a:bodyPr/>
                    <a:lstStyle/>
                    <a:p>
                      <a:r>
                        <a:rPr lang="en-US" sz="1600" dirty="0"/>
                        <a:t>SMART-Seq v4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57</a:t>
                      </a:r>
                    </a:p>
                    <a:p>
                      <a:pPr algn="ctr">
                        <a:tabLst>
                          <a:tab pos="457200" algn="dec"/>
                        </a:tabLst>
                      </a:pPr>
                      <a:r>
                        <a:rPr lang="en-US" sz="1600" dirty="0"/>
                        <a:t>90</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40</a:t>
                      </a:r>
                    </a:p>
                    <a:p>
                      <a:pPr algn="ctr">
                        <a:tabLst>
                          <a:tab pos="457200" algn="dec"/>
                        </a:tabLst>
                      </a:pPr>
                      <a:r>
                        <a:rPr lang="en-US" sz="1600" dirty="0"/>
                        <a:t>42</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38</a:t>
                      </a:r>
                    </a:p>
                    <a:p>
                      <a:pPr algn="ctr">
                        <a:tabLst>
                          <a:tab pos="457200" algn="dec"/>
                        </a:tabLst>
                      </a:pPr>
                      <a:r>
                        <a:rPr lang="en-US" sz="1600" dirty="0"/>
                        <a:t>24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744504">
                <a:tc>
                  <a:txBody>
                    <a:bodyPr/>
                    <a:lstStyle/>
                    <a:p>
                      <a:r>
                        <a:rPr lang="en-US" sz="1600" dirty="0"/>
                        <a:t>Total RNA Seq</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58</a:t>
                      </a:r>
                    </a:p>
                    <a:p>
                      <a:pPr algn="ctr">
                        <a:tabLst>
                          <a:tab pos="457200" algn="dec"/>
                        </a:tabLst>
                      </a:pPr>
                      <a:r>
                        <a:rPr lang="en-US" sz="1600" dirty="0"/>
                        <a:t>83</a:t>
                      </a:r>
                    </a:p>
                    <a:p>
                      <a:pPr algn="ctr">
                        <a:tabLst>
                          <a:tab pos="457200" algn="dec"/>
                        </a:tabLst>
                      </a:pPr>
                      <a:r>
                        <a:rPr lang="en-US" sz="1600" dirty="0"/>
                        <a:t>76</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69</a:t>
                      </a:r>
                    </a:p>
                    <a:p>
                      <a:pPr algn="ctr">
                        <a:tabLst>
                          <a:tab pos="457200" algn="dec"/>
                        </a:tabLst>
                      </a:pPr>
                      <a:r>
                        <a:rPr lang="en-US" sz="1600" dirty="0"/>
                        <a:t>45</a:t>
                      </a:r>
                    </a:p>
                    <a:p>
                      <a:pPr algn="ctr">
                        <a:tabLst>
                          <a:tab pos="457200" algn="dec"/>
                        </a:tabLst>
                      </a:pPr>
                      <a:r>
                        <a:rPr lang="en-US" sz="1600" dirty="0"/>
                        <a:t>65</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38</a:t>
                      </a:r>
                    </a:p>
                    <a:p>
                      <a:pPr algn="ctr">
                        <a:tabLst>
                          <a:tab pos="457200" algn="dec"/>
                        </a:tabLst>
                      </a:pPr>
                      <a:r>
                        <a:rPr lang="en-US" sz="1600" dirty="0"/>
                        <a:t>40</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pic>
        <p:nvPicPr>
          <p:cNvPr id="15" name="Picture 14">
            <a:extLst>
              <a:ext uri="{FF2B5EF4-FFF2-40B4-BE49-F238E27FC236}">
                <a16:creationId xmlns:a16="http://schemas.microsoft.com/office/drawing/2014/main" xmlns="" id="{5BBDDC9D-A2FA-4276-98FA-90FA5D64CF0D}"/>
              </a:ext>
            </a:extLst>
          </p:cNvPr>
          <p:cNvPicPr>
            <a:picLocks noChangeAspect="1"/>
          </p:cNvPicPr>
          <p:nvPr/>
        </p:nvPicPr>
        <p:blipFill>
          <a:blip r:embed="rId4"/>
          <a:stretch>
            <a:fillRect/>
          </a:stretch>
        </p:blipFill>
        <p:spPr>
          <a:xfrm>
            <a:off x="607326" y="2074224"/>
            <a:ext cx="1623157" cy="1579680"/>
          </a:xfrm>
          <a:prstGeom prst="rect">
            <a:avLst/>
          </a:prstGeom>
        </p:spPr>
      </p:pic>
      <p:sp>
        <p:nvSpPr>
          <p:cNvPr id="2" name="Rectangle 1">
            <a:extLst>
              <a:ext uri="{FF2B5EF4-FFF2-40B4-BE49-F238E27FC236}">
                <a16:creationId xmlns:a16="http://schemas.microsoft.com/office/drawing/2014/main" xmlns="" id="{C66C46C8-02B3-4D0E-9574-D4C666645FFE}"/>
              </a:ext>
            </a:extLst>
          </p:cNvPr>
          <p:cNvSpPr/>
          <p:nvPr/>
        </p:nvSpPr>
        <p:spPr>
          <a:xfrm>
            <a:off x="457200" y="5868937"/>
            <a:ext cx="578076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0080"/>
                </a:solidFill>
                <a:effectLst/>
                <a:uLnTx/>
                <a:uFillTx/>
                <a:latin typeface="Proxima Nova"/>
                <a:ea typeface="+mn-ea"/>
                <a:cs typeface="+mn-cs"/>
              </a:rPr>
              <a:t>A total of 765 cells passed filters for further analysis.</a:t>
            </a:r>
            <a:endParaRPr kumimoji="0" lang="en-US" sz="14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4" name="Rectangle 13">
            <a:extLst>
              <a:ext uri="{FF2B5EF4-FFF2-40B4-BE49-F238E27FC236}">
                <a16:creationId xmlns:a16="http://schemas.microsoft.com/office/drawing/2014/main" xmlns="" id="{C367ABE8-4624-4F8C-892E-A42004A95326}"/>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For K562 and HL-60, two IFCs each were run with an older version of Total RNA Seq chemistry before the current version was launched.</a:t>
            </a:r>
          </a:p>
        </p:txBody>
      </p:sp>
    </p:spTree>
    <p:custDataLst>
      <p:tags r:id="rId1"/>
    </p:custDataLst>
    <p:extLst>
      <p:ext uri="{BB962C8B-B14F-4D97-AF65-F5344CB8AC3E}">
        <p14:creationId xmlns:p14="http://schemas.microsoft.com/office/powerpoint/2010/main" val="227376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E1F5F8-7753-4B52-8DFC-EFB6F41A3881}"/>
              </a:ext>
            </a:extLst>
          </p:cNvPr>
          <p:cNvSpPr>
            <a:spLocks noGrp="1"/>
          </p:cNvSpPr>
          <p:nvPr>
            <p:ph type="title"/>
          </p:nvPr>
        </p:nvSpPr>
        <p:spPr>
          <a:xfrm>
            <a:off x="457200" y="457200"/>
            <a:ext cx="8473440" cy="914400"/>
          </a:xfrm>
        </p:spPr>
        <p:txBody>
          <a:bodyPr/>
          <a:lstStyle/>
          <a:p>
            <a:r>
              <a:rPr lang="en-US" sz="3200" dirty="0"/>
              <a:t>Total RNA-</a:t>
            </a:r>
            <a:r>
              <a:rPr lang="en-US" sz="3200" dirty="0" err="1"/>
              <a:t>Seq</a:t>
            </a:r>
            <a:r>
              <a:rPr lang="en-US" sz="3200" dirty="0"/>
              <a:t> shows similar or better transcript coverage than SMART-</a:t>
            </a:r>
            <a:r>
              <a:rPr lang="en-US" sz="3200" dirty="0" err="1"/>
              <a:t>Seq</a:t>
            </a:r>
            <a:r>
              <a:rPr lang="en-US" sz="3200" dirty="0"/>
              <a:t> v4</a:t>
            </a:r>
          </a:p>
        </p:txBody>
      </p:sp>
      <p:sp>
        <p:nvSpPr>
          <p:cNvPr id="5" name="Content Placeholder 5">
            <a:extLst>
              <a:ext uri="{FF2B5EF4-FFF2-40B4-BE49-F238E27FC236}">
                <a16:creationId xmlns:a16="http://schemas.microsoft.com/office/drawing/2014/main" xmlns="" id="{CD5B08FB-B869-4215-8F6A-7EA7689987F9}"/>
              </a:ext>
            </a:extLst>
          </p:cNvPr>
          <p:cNvSpPr>
            <a:spLocks noGrp="1"/>
          </p:cNvSpPr>
          <p:nvPr>
            <p:ph idx="1"/>
          </p:nvPr>
        </p:nvSpPr>
        <p:spPr/>
        <p:txBody>
          <a:bodyPr/>
          <a:lstStyle/>
          <a:p>
            <a:r>
              <a:rPr lang="en-US"/>
              <a:t>HL-60</a:t>
            </a:r>
            <a:endParaRPr lang="en-US" dirty="0"/>
          </a:p>
        </p:txBody>
      </p:sp>
      <p:pic>
        <p:nvPicPr>
          <p:cNvPr id="3" name="Picture 2">
            <a:extLst>
              <a:ext uri="{FF2B5EF4-FFF2-40B4-BE49-F238E27FC236}">
                <a16:creationId xmlns:a16="http://schemas.microsoft.com/office/drawing/2014/main" xmlns="" id="{C2343139-6DA5-4663-901C-39E3D39ABCAC}"/>
              </a:ext>
            </a:extLst>
          </p:cNvPr>
          <p:cNvPicPr>
            <a:picLocks noChangeAspect="1"/>
          </p:cNvPicPr>
          <p:nvPr/>
        </p:nvPicPr>
        <p:blipFill>
          <a:blip r:embed="rId4"/>
          <a:stretch>
            <a:fillRect/>
          </a:stretch>
        </p:blipFill>
        <p:spPr>
          <a:xfrm>
            <a:off x="485972" y="2260281"/>
            <a:ext cx="8322748" cy="1775388"/>
          </a:xfrm>
          <a:prstGeom prst="rect">
            <a:avLst/>
          </a:prstGeom>
        </p:spPr>
      </p:pic>
      <p:sp>
        <p:nvSpPr>
          <p:cNvPr id="4" name="Rectangle 3">
            <a:extLst>
              <a:ext uri="{FF2B5EF4-FFF2-40B4-BE49-F238E27FC236}">
                <a16:creationId xmlns:a16="http://schemas.microsoft.com/office/drawing/2014/main" xmlns="" id="{49BF5F84-329C-4AD4-9B21-DF37EAB92F2C}"/>
              </a:ext>
            </a:extLst>
          </p:cNvPr>
          <p:cNvSpPr/>
          <p:nvPr/>
        </p:nvSpPr>
        <p:spPr>
          <a:xfrm>
            <a:off x="963386" y="5114390"/>
            <a:ext cx="7217229" cy="707886"/>
          </a:xfrm>
          <a:prstGeom prst="rect">
            <a:avLst/>
          </a:prstGeom>
        </p:spPr>
        <p:txBody>
          <a:bodyPr wrap="square">
            <a:spAutoFit/>
          </a:bodyPr>
          <a:lstStyle/>
          <a:p>
            <a:pPr lvl="0" algn="ctr">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provides better coverage across transcripts in cell types that show high 3’ bias in </a:t>
            </a:r>
            <a:r>
              <a:rPr lang="en-US" sz="2000" dirty="0">
                <a:solidFill>
                  <a:srgbClr val="530080"/>
                </a:solidFill>
              </a:rPr>
              <a:t>SMART-Seq v4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chemistry.</a:t>
            </a:r>
          </a:p>
        </p:txBody>
      </p:sp>
    </p:spTree>
    <p:custDataLst>
      <p:tags r:id="rId1"/>
    </p:custDataLst>
    <p:extLst>
      <p:ext uri="{BB962C8B-B14F-4D97-AF65-F5344CB8AC3E}">
        <p14:creationId xmlns:p14="http://schemas.microsoft.com/office/powerpoint/2010/main" val="2402675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8C9E9982-4CF3-4CA1-8BAE-A02FF3B86EAF}"/>
              </a:ext>
            </a:extLst>
          </p:cNvPr>
          <p:cNvGrpSpPr/>
          <p:nvPr/>
        </p:nvGrpSpPr>
        <p:grpSpPr>
          <a:xfrm>
            <a:off x="567690" y="2335046"/>
            <a:ext cx="8307646" cy="2551279"/>
            <a:chOff x="328711" y="2075966"/>
            <a:chExt cx="8546625" cy="2624669"/>
          </a:xfrm>
        </p:grpSpPr>
        <p:sp>
          <p:nvSpPr>
            <p:cNvPr id="10" name="Title 1">
              <a:extLst>
                <a:ext uri="{FF2B5EF4-FFF2-40B4-BE49-F238E27FC236}">
                  <a16:creationId xmlns:a16="http://schemas.microsoft.com/office/drawing/2014/main" xmlns="" id="{9CEC37FB-BF31-4323-B2D8-FFB99893C40F}"/>
                </a:ext>
              </a:extLst>
            </p:cNvPr>
            <p:cNvSpPr txBox="1">
              <a:spLocks/>
            </p:cNvSpPr>
            <p:nvPr/>
          </p:nvSpPr>
          <p:spPr>
            <a:xfrm>
              <a:off x="6270824" y="4450356"/>
              <a:ext cx="1818099" cy="25027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j-ea"/>
                  <a:cs typeface="+mj-cs"/>
                </a:rPr>
                <a:t>Gene counted if TPM &gt;1</a:t>
              </a:r>
            </a:p>
          </p:txBody>
        </p:sp>
        <p:pic>
          <p:nvPicPr>
            <p:cNvPr id="11" name="Picture 10">
              <a:extLst>
                <a:ext uri="{FF2B5EF4-FFF2-40B4-BE49-F238E27FC236}">
                  <a16:creationId xmlns:a16="http://schemas.microsoft.com/office/drawing/2014/main" xmlns="" id="{5498AC5D-C268-482E-95A7-ADD3A4EF3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1449" y="2184970"/>
              <a:ext cx="703887" cy="606541"/>
            </a:xfrm>
            <a:prstGeom prst="rect">
              <a:avLst/>
            </a:prstGeom>
          </p:spPr>
        </p:pic>
        <p:pic>
          <p:nvPicPr>
            <p:cNvPr id="5" name="Picture 4">
              <a:extLst>
                <a:ext uri="{FF2B5EF4-FFF2-40B4-BE49-F238E27FC236}">
                  <a16:creationId xmlns:a16="http://schemas.microsoft.com/office/drawing/2014/main" xmlns="" id="{EF59FAA1-471F-49AB-AE86-59ACE72B7A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711" y="2096070"/>
              <a:ext cx="7877844" cy="2148503"/>
            </a:xfrm>
            <a:prstGeom prst="rect">
              <a:avLst/>
            </a:prstGeom>
          </p:spPr>
        </p:pic>
        <p:sp>
          <p:nvSpPr>
            <p:cNvPr id="3" name="Rectangle 2">
              <a:extLst>
                <a:ext uri="{FF2B5EF4-FFF2-40B4-BE49-F238E27FC236}">
                  <a16:creationId xmlns:a16="http://schemas.microsoft.com/office/drawing/2014/main" xmlns="" id="{B7B33FEE-C710-4C49-BDC6-0C5DBCCB14B2}"/>
                </a:ext>
              </a:extLst>
            </p:cNvPr>
            <p:cNvSpPr/>
            <p:nvPr/>
          </p:nvSpPr>
          <p:spPr>
            <a:xfrm>
              <a:off x="3225800" y="2096070"/>
              <a:ext cx="292100" cy="125420"/>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6" name="Rectangle 5">
              <a:extLst>
                <a:ext uri="{FF2B5EF4-FFF2-40B4-BE49-F238E27FC236}">
                  <a16:creationId xmlns:a16="http://schemas.microsoft.com/office/drawing/2014/main" xmlns="" id="{A4125B3F-53E5-43B1-9E31-AFEE6D57AB9B}"/>
                </a:ext>
              </a:extLst>
            </p:cNvPr>
            <p:cNvSpPr/>
            <p:nvPr/>
          </p:nvSpPr>
          <p:spPr>
            <a:xfrm>
              <a:off x="5880100" y="2075966"/>
              <a:ext cx="703887" cy="45719"/>
            </a:xfrm>
            <a:prstGeom prst="rect">
              <a:avLst/>
            </a:prstGeom>
          </p:spPr>
          <p:txBody>
            <a:bodyPr wrap="square" rtlCol="0" anchor="ctr">
              <a:spAutoFit/>
            </a:bodyPr>
            <a:lstStyle/>
            <a:p>
              <a:pPr algn="ctr"/>
              <a:endParaRPr lang="en-US" sz="1600" u="sng" dirty="0">
                <a:solidFill>
                  <a:srgbClr val="000000"/>
                </a:solidFill>
              </a:endParaRPr>
            </a:p>
          </p:txBody>
        </p:sp>
        <p:sp>
          <p:nvSpPr>
            <p:cNvPr id="20" name="Content Placeholder 5">
              <a:extLst>
                <a:ext uri="{FF2B5EF4-FFF2-40B4-BE49-F238E27FC236}">
                  <a16:creationId xmlns:a16="http://schemas.microsoft.com/office/drawing/2014/main" xmlns="" id="{AA1A7E61-7632-4C16-A28F-974949954BDA}"/>
                </a:ext>
              </a:extLst>
            </p:cNvPr>
            <p:cNvSpPr txBox="1">
              <a:spLocks/>
            </p:cNvSpPr>
            <p:nvPr/>
          </p:nvSpPr>
          <p:spPr>
            <a:xfrm>
              <a:off x="3177907" y="2075966"/>
              <a:ext cx="468627" cy="214758"/>
            </a:xfrm>
            <a:prstGeom prst="rect">
              <a:avLst/>
            </a:prstGeom>
            <a:no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660">
                  <a:latin typeface="+mj-lt"/>
                </a:rPr>
                <a:t>HL-60</a:t>
              </a:r>
              <a:endParaRPr lang="en-US" sz="660" dirty="0">
                <a:latin typeface="+mj-lt"/>
              </a:endParaRPr>
            </a:p>
          </p:txBody>
        </p:sp>
      </p:grpSp>
      <p:sp>
        <p:nvSpPr>
          <p:cNvPr id="2" name="Title 1">
            <a:extLst>
              <a:ext uri="{FF2B5EF4-FFF2-40B4-BE49-F238E27FC236}">
                <a16:creationId xmlns:a16="http://schemas.microsoft.com/office/drawing/2014/main" xmlns="" id="{3C8E798F-868E-4E63-AF67-16E4605D969D}"/>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higher gene detection with increasing mapped reads</a:t>
            </a:r>
          </a:p>
        </p:txBody>
      </p:sp>
      <p:sp>
        <p:nvSpPr>
          <p:cNvPr id="4" name="TextBox 3">
            <a:extLst>
              <a:ext uri="{FF2B5EF4-FFF2-40B4-BE49-F238E27FC236}">
                <a16:creationId xmlns:a16="http://schemas.microsoft.com/office/drawing/2014/main" xmlns="" id="{66EB9905-B52F-4AC9-94F7-BE5BA4AFFE02}"/>
              </a:ext>
            </a:extLst>
          </p:cNvPr>
          <p:cNvSpPr txBox="1"/>
          <p:nvPr/>
        </p:nvSpPr>
        <p:spPr>
          <a:xfrm>
            <a:off x="567690" y="5114390"/>
            <a:ext cx="8008620" cy="672716"/>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 Seq demonstrates a deeper cell characterization methodology aiding full single-cell transcriptome analysis.</a:t>
            </a:r>
          </a:p>
        </p:txBody>
      </p:sp>
    </p:spTree>
    <p:custDataLst>
      <p:tags r:id="rId1"/>
    </p:custDataLst>
    <p:extLst>
      <p:ext uri="{BB962C8B-B14F-4D97-AF65-F5344CB8AC3E}">
        <p14:creationId xmlns:p14="http://schemas.microsoft.com/office/powerpoint/2010/main" val="345994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5">
            <a:extLst>
              <a:ext uri="{FF2B5EF4-FFF2-40B4-BE49-F238E27FC236}">
                <a16:creationId xmlns:a16="http://schemas.microsoft.com/office/drawing/2014/main" xmlns="" id="{E2A215C1-6750-4CDA-9939-ADA7EF0728AD}"/>
              </a:ext>
            </a:extLst>
          </p:cNvPr>
          <p:cNvSpPr txBox="1">
            <a:spLocks/>
          </p:cNvSpPr>
          <p:nvPr/>
        </p:nvSpPr>
        <p:spPr>
          <a:xfrm>
            <a:off x="4748613" y="1971735"/>
            <a:ext cx="723014" cy="278169"/>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300" b="1"/>
              <a:t>HL-60</a:t>
            </a:r>
            <a:endParaRPr lang="en-US" sz="1300" b="1" dirty="0"/>
          </a:p>
        </p:txBody>
      </p:sp>
      <p:sp>
        <p:nvSpPr>
          <p:cNvPr id="2" name="Title 1">
            <a:extLst>
              <a:ext uri="{FF2B5EF4-FFF2-40B4-BE49-F238E27FC236}">
                <a16:creationId xmlns:a16="http://schemas.microsoft.com/office/drawing/2014/main" xmlns="" id="{9EE1F5F8-7753-4B52-8DFC-EFB6F41A3881}"/>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Detects most of the same genes that SMART-</a:t>
            </a:r>
            <a:r>
              <a:rPr lang="en-US" sz="2400" b="0" dirty="0" err="1"/>
              <a:t>Seq</a:t>
            </a:r>
            <a:r>
              <a:rPr lang="en-US" sz="2400" b="0" dirty="0"/>
              <a:t> v4 detects</a:t>
            </a:r>
            <a:endParaRPr lang="en-US" sz="2800" b="0" dirty="0"/>
          </a:p>
        </p:txBody>
      </p:sp>
      <p:pic>
        <p:nvPicPr>
          <p:cNvPr id="3" name="Picture 2">
            <a:extLst>
              <a:ext uri="{FF2B5EF4-FFF2-40B4-BE49-F238E27FC236}">
                <a16:creationId xmlns:a16="http://schemas.microsoft.com/office/drawing/2014/main" xmlns="" id="{2CB417BE-6054-42D5-A3CB-8CE1AD82C63A}"/>
              </a:ext>
            </a:extLst>
          </p:cNvPr>
          <p:cNvPicPr>
            <a:picLocks noChangeAspect="1"/>
          </p:cNvPicPr>
          <p:nvPr/>
        </p:nvPicPr>
        <p:blipFill>
          <a:blip r:embed="rId3"/>
          <a:stretch>
            <a:fillRect/>
          </a:stretch>
        </p:blipFill>
        <p:spPr>
          <a:xfrm>
            <a:off x="1070646" y="3238355"/>
            <a:ext cx="592934" cy="600165"/>
          </a:xfrm>
          <a:prstGeom prst="rect">
            <a:avLst/>
          </a:prstGeom>
        </p:spPr>
      </p:pic>
      <p:pic>
        <p:nvPicPr>
          <p:cNvPr id="4" name="Picture 3">
            <a:extLst>
              <a:ext uri="{FF2B5EF4-FFF2-40B4-BE49-F238E27FC236}">
                <a16:creationId xmlns:a16="http://schemas.microsoft.com/office/drawing/2014/main" xmlns="" id="{A4CAD78F-0026-4203-AA6E-EAD655297729}"/>
              </a:ext>
            </a:extLst>
          </p:cNvPr>
          <p:cNvPicPr>
            <a:picLocks noChangeAspect="1"/>
          </p:cNvPicPr>
          <p:nvPr/>
        </p:nvPicPr>
        <p:blipFill>
          <a:blip r:embed="rId4"/>
          <a:stretch>
            <a:fillRect/>
          </a:stretch>
        </p:blipFill>
        <p:spPr>
          <a:xfrm>
            <a:off x="352248" y="3261315"/>
            <a:ext cx="510731" cy="510731"/>
          </a:xfrm>
          <a:prstGeom prst="rect">
            <a:avLst/>
          </a:prstGeom>
        </p:spPr>
      </p:pic>
      <p:pic>
        <p:nvPicPr>
          <p:cNvPr id="8" name="Picture 7">
            <a:extLst>
              <a:ext uri="{FF2B5EF4-FFF2-40B4-BE49-F238E27FC236}">
                <a16:creationId xmlns:a16="http://schemas.microsoft.com/office/drawing/2014/main" xmlns="" id="{835C5781-7344-48E8-BAAF-1EF827CC93DD}"/>
              </a:ext>
            </a:extLst>
          </p:cNvPr>
          <p:cNvPicPr>
            <a:picLocks noChangeAspect="1"/>
          </p:cNvPicPr>
          <p:nvPr/>
        </p:nvPicPr>
        <p:blipFill>
          <a:blip r:embed="rId5"/>
          <a:stretch>
            <a:fillRect/>
          </a:stretch>
        </p:blipFill>
        <p:spPr>
          <a:xfrm>
            <a:off x="352248" y="5398797"/>
            <a:ext cx="528388" cy="490191"/>
          </a:xfrm>
          <a:prstGeom prst="rect">
            <a:avLst/>
          </a:prstGeom>
        </p:spPr>
      </p:pic>
      <p:sp>
        <p:nvSpPr>
          <p:cNvPr id="48" name="Rectangle 47">
            <a:extLst>
              <a:ext uri="{FF2B5EF4-FFF2-40B4-BE49-F238E27FC236}">
                <a16:creationId xmlns:a16="http://schemas.microsoft.com/office/drawing/2014/main" xmlns="" id="{6881B182-A62D-49F6-90E1-00CE546753D0}"/>
              </a:ext>
            </a:extLst>
          </p:cNvPr>
          <p:cNvSpPr/>
          <p:nvPr/>
        </p:nvSpPr>
        <p:spPr>
          <a:xfrm>
            <a:off x="2359438" y="1942127"/>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50" name="Rectangle 49">
            <a:extLst>
              <a:ext uri="{FF2B5EF4-FFF2-40B4-BE49-F238E27FC236}">
                <a16:creationId xmlns:a16="http://schemas.microsoft.com/office/drawing/2014/main" xmlns="" id="{538CF4AB-5538-4523-ACA0-B2AC922935BD}"/>
              </a:ext>
            </a:extLst>
          </p:cNvPr>
          <p:cNvSpPr/>
          <p:nvPr/>
        </p:nvSpPr>
        <p:spPr>
          <a:xfrm>
            <a:off x="6723156" y="1942127"/>
            <a:ext cx="175916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sp>
        <p:nvSpPr>
          <p:cNvPr id="9" name="Rectangle 8">
            <a:extLst>
              <a:ext uri="{FF2B5EF4-FFF2-40B4-BE49-F238E27FC236}">
                <a16:creationId xmlns:a16="http://schemas.microsoft.com/office/drawing/2014/main" xmlns="" id="{7A3C6D81-81B2-4858-8640-21071CA10DBD}"/>
              </a:ext>
            </a:extLst>
          </p:cNvPr>
          <p:cNvSpPr/>
          <p:nvPr/>
        </p:nvSpPr>
        <p:spPr>
          <a:xfrm>
            <a:off x="374229" y="2638191"/>
            <a:ext cx="1251282" cy="600164"/>
          </a:xfrm>
          <a:prstGeom prst="rect">
            <a:avLst/>
          </a:prstGeom>
        </p:spPr>
        <p:txBody>
          <a:bodyPr wrap="square">
            <a:spAutoFit/>
          </a:bodyPr>
          <a:lstStyle/>
          <a:p>
            <a:pPr algn="ctr"/>
            <a:r>
              <a:rPr lang="en-US" sz="1100" dirty="0"/>
              <a:t>Genes expressed in &gt;10% of samples</a:t>
            </a:r>
          </a:p>
        </p:txBody>
      </p:sp>
      <p:sp>
        <p:nvSpPr>
          <p:cNvPr id="53" name="Rectangle 52">
            <a:extLst>
              <a:ext uri="{FF2B5EF4-FFF2-40B4-BE49-F238E27FC236}">
                <a16:creationId xmlns:a16="http://schemas.microsoft.com/office/drawing/2014/main" xmlns="" id="{2EFCF455-D393-4321-9959-6DB6F14ED3D8}"/>
              </a:ext>
            </a:extLst>
          </p:cNvPr>
          <p:cNvSpPr/>
          <p:nvPr/>
        </p:nvSpPr>
        <p:spPr>
          <a:xfrm>
            <a:off x="355816" y="4798633"/>
            <a:ext cx="1251282" cy="600164"/>
          </a:xfrm>
          <a:prstGeom prst="rect">
            <a:avLst/>
          </a:prstGeom>
        </p:spPr>
        <p:txBody>
          <a:bodyPr wrap="square">
            <a:spAutoFit/>
          </a:bodyPr>
          <a:lstStyle/>
          <a:p>
            <a:pPr algn="ctr"/>
            <a:r>
              <a:rPr lang="en-US" sz="1100" dirty="0"/>
              <a:t>Genes expressed in &gt;50% of samples</a:t>
            </a:r>
          </a:p>
        </p:txBody>
      </p:sp>
      <p:pic>
        <p:nvPicPr>
          <p:cNvPr id="54" name="Picture 53">
            <a:extLst>
              <a:ext uri="{FF2B5EF4-FFF2-40B4-BE49-F238E27FC236}">
                <a16:creationId xmlns:a16="http://schemas.microsoft.com/office/drawing/2014/main" xmlns="" id="{8632E037-375B-4480-80DC-9F29D8E31D7D}"/>
              </a:ext>
            </a:extLst>
          </p:cNvPr>
          <p:cNvPicPr>
            <a:picLocks noChangeAspect="1"/>
          </p:cNvPicPr>
          <p:nvPr/>
        </p:nvPicPr>
        <p:blipFill>
          <a:blip r:embed="rId6"/>
          <a:stretch>
            <a:fillRect/>
          </a:stretch>
        </p:blipFill>
        <p:spPr>
          <a:xfrm>
            <a:off x="1042223" y="5398797"/>
            <a:ext cx="528388" cy="533518"/>
          </a:xfrm>
          <a:prstGeom prst="rect">
            <a:avLst/>
          </a:prstGeom>
        </p:spPr>
      </p:pic>
      <p:pic>
        <p:nvPicPr>
          <p:cNvPr id="6" name="Picture 5">
            <a:extLst>
              <a:ext uri="{FF2B5EF4-FFF2-40B4-BE49-F238E27FC236}">
                <a16:creationId xmlns:a16="http://schemas.microsoft.com/office/drawing/2014/main" xmlns="" id="{84EBDDF0-D551-4822-8B73-ABCD2898BA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4247" y="2315028"/>
            <a:ext cx="7150100" cy="4085772"/>
          </a:xfrm>
          <a:prstGeom prst="rect">
            <a:avLst/>
          </a:prstGeom>
        </p:spPr>
      </p:pic>
      <p:sp>
        <p:nvSpPr>
          <p:cNvPr id="55" name="Rectangle 54">
            <a:extLst>
              <a:ext uri="{FF2B5EF4-FFF2-40B4-BE49-F238E27FC236}">
                <a16:creationId xmlns:a16="http://schemas.microsoft.com/office/drawing/2014/main" xmlns="" id="{20B48873-155B-41F1-96D0-F09E7677F49E}"/>
              </a:ext>
            </a:extLst>
          </p:cNvPr>
          <p:cNvSpPr/>
          <p:nvPr/>
        </p:nvSpPr>
        <p:spPr>
          <a:xfrm>
            <a:off x="413242" y="4360539"/>
            <a:ext cx="8566571" cy="2692522"/>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15" name="Content Placeholder 5">
            <a:extLst>
              <a:ext uri="{FF2B5EF4-FFF2-40B4-BE49-F238E27FC236}">
                <a16:creationId xmlns:a16="http://schemas.microsoft.com/office/drawing/2014/main" xmlns="" id="{FBE67200-9C0E-4AA7-848F-46BCA794E0E3}"/>
              </a:ext>
            </a:extLst>
          </p:cNvPr>
          <p:cNvSpPr txBox="1">
            <a:spLocks/>
          </p:cNvSpPr>
          <p:nvPr/>
        </p:nvSpPr>
        <p:spPr>
          <a:xfrm>
            <a:off x="333208" y="3958051"/>
            <a:ext cx="2160216" cy="278169"/>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100" b="1" dirty="0"/>
              <a:t>SSv4: SMART-Seq v4 </a:t>
            </a:r>
          </a:p>
          <a:p>
            <a:pPr>
              <a:spcBef>
                <a:spcPts val="0"/>
              </a:spcBef>
            </a:pPr>
            <a:r>
              <a:rPr lang="en-US" sz="1100" b="1" dirty="0"/>
              <a:t>TRv1: Total RNA Seq </a:t>
            </a:r>
          </a:p>
        </p:txBody>
      </p:sp>
    </p:spTree>
    <p:custDataLst>
      <p:tags r:id="rId1"/>
    </p:custDataLst>
    <p:extLst>
      <p:ext uri="{BB962C8B-B14F-4D97-AF65-F5344CB8AC3E}">
        <p14:creationId xmlns:p14="http://schemas.microsoft.com/office/powerpoint/2010/main" val="175873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E1F5F8-7753-4B52-8DFC-EFB6F41A3881}"/>
              </a:ext>
            </a:extLst>
          </p:cNvPr>
          <p:cNvSpPr>
            <a:spLocks noGrp="1"/>
          </p:cNvSpPr>
          <p:nvPr>
            <p:ph type="title"/>
          </p:nvPr>
        </p:nvSpPr>
        <p:spPr/>
        <p:txBody>
          <a:bodyPr/>
          <a:lstStyle/>
          <a:p>
            <a:r>
              <a:rPr lang="en-US"/>
              <a:t>Method comparison in detection of coding and noncoding genes</a:t>
            </a:r>
            <a:endParaRPr lang="en-US" dirty="0"/>
          </a:p>
        </p:txBody>
      </p:sp>
      <p:pic>
        <p:nvPicPr>
          <p:cNvPr id="3" name="Picture 2">
            <a:extLst>
              <a:ext uri="{FF2B5EF4-FFF2-40B4-BE49-F238E27FC236}">
                <a16:creationId xmlns:a16="http://schemas.microsoft.com/office/drawing/2014/main" xmlns="" id="{4BAA7404-1568-45D4-9941-D657BF82AD34}"/>
              </a:ext>
            </a:extLst>
          </p:cNvPr>
          <p:cNvPicPr>
            <a:picLocks noChangeAspect="1"/>
          </p:cNvPicPr>
          <p:nvPr/>
        </p:nvPicPr>
        <p:blipFill rotWithShape="1">
          <a:blip r:embed="rId3"/>
          <a:srcRect t="32947" b="1275"/>
          <a:stretch/>
        </p:blipFill>
        <p:spPr>
          <a:xfrm>
            <a:off x="2591377" y="4675277"/>
            <a:ext cx="1583946" cy="1931749"/>
          </a:xfrm>
          <a:prstGeom prst="rect">
            <a:avLst/>
          </a:prstGeom>
        </p:spPr>
      </p:pic>
      <p:pic>
        <p:nvPicPr>
          <p:cNvPr id="12" name="Picture 11">
            <a:extLst>
              <a:ext uri="{FF2B5EF4-FFF2-40B4-BE49-F238E27FC236}">
                <a16:creationId xmlns:a16="http://schemas.microsoft.com/office/drawing/2014/main" xmlns="" id="{7DCBEBE6-84ED-4A9F-9BF7-8B8A6FB8D7AB}"/>
              </a:ext>
            </a:extLst>
          </p:cNvPr>
          <p:cNvPicPr>
            <a:picLocks noChangeAspect="1"/>
          </p:cNvPicPr>
          <p:nvPr/>
        </p:nvPicPr>
        <p:blipFill rotWithShape="1">
          <a:blip r:embed="rId4"/>
          <a:srcRect t="32423" b="1302"/>
          <a:stretch/>
        </p:blipFill>
        <p:spPr>
          <a:xfrm>
            <a:off x="2471516" y="2101672"/>
            <a:ext cx="1703808" cy="2114956"/>
          </a:xfrm>
          <a:prstGeom prst="rect">
            <a:avLst/>
          </a:prstGeom>
        </p:spPr>
      </p:pic>
      <p:pic>
        <p:nvPicPr>
          <p:cNvPr id="13" name="Picture 12">
            <a:extLst>
              <a:ext uri="{FF2B5EF4-FFF2-40B4-BE49-F238E27FC236}">
                <a16:creationId xmlns:a16="http://schemas.microsoft.com/office/drawing/2014/main" xmlns="" id="{55E7DEEF-FCAC-4E87-BA20-126FBCDD6DEE}"/>
              </a:ext>
            </a:extLst>
          </p:cNvPr>
          <p:cNvPicPr>
            <a:picLocks noChangeAspect="1"/>
          </p:cNvPicPr>
          <p:nvPr/>
        </p:nvPicPr>
        <p:blipFill rotWithShape="1">
          <a:blip r:embed="rId5"/>
          <a:srcRect t="32726" b="1476"/>
          <a:stretch/>
        </p:blipFill>
        <p:spPr>
          <a:xfrm>
            <a:off x="4730062" y="2101672"/>
            <a:ext cx="1703808" cy="2204331"/>
          </a:xfrm>
          <a:prstGeom prst="rect">
            <a:avLst/>
          </a:prstGeom>
        </p:spPr>
      </p:pic>
      <p:pic>
        <p:nvPicPr>
          <p:cNvPr id="14" name="Picture 13">
            <a:extLst>
              <a:ext uri="{FF2B5EF4-FFF2-40B4-BE49-F238E27FC236}">
                <a16:creationId xmlns:a16="http://schemas.microsoft.com/office/drawing/2014/main" xmlns="" id="{C8AE7D9E-CF6F-4057-A703-77331E3112B2}"/>
              </a:ext>
            </a:extLst>
          </p:cNvPr>
          <p:cNvPicPr>
            <a:picLocks noChangeAspect="1"/>
          </p:cNvPicPr>
          <p:nvPr/>
        </p:nvPicPr>
        <p:blipFill rotWithShape="1">
          <a:blip r:embed="rId6"/>
          <a:srcRect t="32465" b="1284"/>
          <a:stretch/>
        </p:blipFill>
        <p:spPr>
          <a:xfrm>
            <a:off x="4730062" y="4675276"/>
            <a:ext cx="1551609" cy="1931749"/>
          </a:xfrm>
          <a:prstGeom prst="rect">
            <a:avLst/>
          </a:prstGeom>
        </p:spPr>
      </p:pic>
      <p:sp>
        <p:nvSpPr>
          <p:cNvPr id="15" name="Rectangle 14">
            <a:extLst>
              <a:ext uri="{FF2B5EF4-FFF2-40B4-BE49-F238E27FC236}">
                <a16:creationId xmlns:a16="http://schemas.microsoft.com/office/drawing/2014/main" xmlns="" id="{C12F53D5-5B83-479A-86D9-6528145F1DC7}"/>
              </a:ext>
            </a:extLst>
          </p:cNvPr>
          <p:cNvSpPr/>
          <p:nvPr/>
        </p:nvSpPr>
        <p:spPr>
          <a:xfrm>
            <a:off x="2790873" y="1630947"/>
            <a:ext cx="998304"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6" name="Rectangle 15">
            <a:extLst>
              <a:ext uri="{FF2B5EF4-FFF2-40B4-BE49-F238E27FC236}">
                <a16:creationId xmlns:a16="http://schemas.microsoft.com/office/drawing/2014/main" xmlns="" id="{37695E90-B4C1-4CCE-9702-1D507297F89D}"/>
              </a:ext>
            </a:extLst>
          </p:cNvPr>
          <p:cNvSpPr/>
          <p:nvPr/>
        </p:nvSpPr>
        <p:spPr>
          <a:xfrm>
            <a:off x="5082813" y="1630947"/>
            <a:ext cx="998304"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Proxima Nova"/>
                <a:ea typeface="+mn-ea"/>
                <a:cs typeface="+mn-cs"/>
              </a:rPr>
              <a:t>HL-60</a:t>
            </a:r>
            <a:endParaRPr kumimoji="0" lang="en-US" sz="1400" b="1" i="0" u="none" strike="noStrike" kern="1200" cap="none" spc="0" normalizeH="0" baseline="0" noProof="0" dirty="0">
              <a:ln>
                <a:noFill/>
              </a:ln>
              <a:solidFill>
                <a:prstClr val="black"/>
              </a:solidFill>
              <a:effectLst/>
              <a:uLnTx/>
              <a:uFillTx/>
              <a:latin typeface="Proxima Nova"/>
              <a:ea typeface="+mn-ea"/>
              <a:cs typeface="+mn-cs"/>
            </a:endParaRPr>
          </a:p>
        </p:txBody>
      </p:sp>
      <p:sp>
        <p:nvSpPr>
          <p:cNvPr id="17" name="Rectangle 16">
            <a:extLst>
              <a:ext uri="{FF2B5EF4-FFF2-40B4-BE49-F238E27FC236}">
                <a16:creationId xmlns:a16="http://schemas.microsoft.com/office/drawing/2014/main" xmlns="" id="{3D304FA3-8ADF-4FE4-9325-D023D16DA37E}"/>
              </a:ext>
            </a:extLst>
          </p:cNvPr>
          <p:cNvSpPr/>
          <p:nvPr/>
        </p:nvSpPr>
        <p:spPr>
          <a:xfrm>
            <a:off x="7046237" y="1630947"/>
            <a:ext cx="1715486"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pic>
        <p:nvPicPr>
          <p:cNvPr id="18" name="Picture 17">
            <a:extLst>
              <a:ext uri="{FF2B5EF4-FFF2-40B4-BE49-F238E27FC236}">
                <a16:creationId xmlns:a16="http://schemas.microsoft.com/office/drawing/2014/main" xmlns="" id="{2958ACB4-6A41-4841-9BD8-C2B4AFBC581D}"/>
              </a:ext>
            </a:extLst>
          </p:cNvPr>
          <p:cNvPicPr>
            <a:picLocks noChangeAspect="1"/>
          </p:cNvPicPr>
          <p:nvPr/>
        </p:nvPicPr>
        <p:blipFill rotWithShape="1">
          <a:blip r:embed="rId7"/>
          <a:srcRect t="32780" b="697"/>
          <a:stretch/>
        </p:blipFill>
        <p:spPr>
          <a:xfrm>
            <a:off x="6978134" y="1980333"/>
            <a:ext cx="1768245" cy="2325671"/>
          </a:xfrm>
          <a:prstGeom prst="rect">
            <a:avLst/>
          </a:prstGeom>
        </p:spPr>
      </p:pic>
      <p:pic>
        <p:nvPicPr>
          <p:cNvPr id="19" name="Picture 18">
            <a:extLst>
              <a:ext uri="{FF2B5EF4-FFF2-40B4-BE49-F238E27FC236}">
                <a16:creationId xmlns:a16="http://schemas.microsoft.com/office/drawing/2014/main" xmlns="" id="{9FDDAD02-73A7-4798-A75B-9BF4AD5ECADA}"/>
              </a:ext>
            </a:extLst>
          </p:cNvPr>
          <p:cNvPicPr>
            <a:picLocks noChangeAspect="1"/>
          </p:cNvPicPr>
          <p:nvPr/>
        </p:nvPicPr>
        <p:blipFill rotWithShape="1">
          <a:blip r:embed="rId8"/>
          <a:srcRect t="33123" b="916"/>
          <a:stretch/>
        </p:blipFill>
        <p:spPr>
          <a:xfrm>
            <a:off x="7124547" y="4695812"/>
            <a:ext cx="1410248" cy="1931749"/>
          </a:xfrm>
          <a:prstGeom prst="rect">
            <a:avLst/>
          </a:prstGeom>
        </p:spPr>
      </p:pic>
      <p:sp>
        <p:nvSpPr>
          <p:cNvPr id="20" name="Rectangle 19">
            <a:extLst>
              <a:ext uri="{FF2B5EF4-FFF2-40B4-BE49-F238E27FC236}">
                <a16:creationId xmlns:a16="http://schemas.microsoft.com/office/drawing/2014/main" xmlns="" id="{1AEBCF3A-38E1-4853-8187-038852D5F720}"/>
              </a:ext>
            </a:extLst>
          </p:cNvPr>
          <p:cNvSpPr/>
          <p:nvPr/>
        </p:nvSpPr>
        <p:spPr>
          <a:xfrm>
            <a:off x="452867" y="2735422"/>
            <a:ext cx="1220212" cy="585262"/>
          </a:xfrm>
          <a:prstGeom prst="rect">
            <a:avLst/>
          </a:prstGeom>
        </p:spPr>
        <p:txBody>
          <a:bodyPr wrap="square">
            <a:spAutoFit/>
          </a:bodyPr>
          <a:lstStyle/>
          <a:p>
            <a:pPr algn="ctr"/>
            <a:r>
              <a:rPr lang="en-US" sz="1100" dirty="0"/>
              <a:t>Genes expressed in &gt;10% of samples</a:t>
            </a:r>
          </a:p>
        </p:txBody>
      </p:sp>
      <p:sp>
        <p:nvSpPr>
          <p:cNvPr id="21" name="Rectangle 20">
            <a:extLst>
              <a:ext uri="{FF2B5EF4-FFF2-40B4-BE49-F238E27FC236}">
                <a16:creationId xmlns:a16="http://schemas.microsoft.com/office/drawing/2014/main" xmlns="" id="{56910ECA-AF01-4C20-87AC-98C94950C73A}"/>
              </a:ext>
            </a:extLst>
          </p:cNvPr>
          <p:cNvSpPr/>
          <p:nvPr/>
        </p:nvSpPr>
        <p:spPr>
          <a:xfrm>
            <a:off x="466726" y="5241518"/>
            <a:ext cx="1220212" cy="585262"/>
          </a:xfrm>
          <a:prstGeom prst="rect">
            <a:avLst/>
          </a:prstGeom>
        </p:spPr>
        <p:txBody>
          <a:bodyPr wrap="square">
            <a:spAutoFit/>
          </a:bodyPr>
          <a:lstStyle/>
          <a:p>
            <a:pPr algn="ctr"/>
            <a:r>
              <a:rPr lang="en-US" sz="1100" dirty="0"/>
              <a:t>Genes expressed in &gt;50% of samples</a:t>
            </a:r>
          </a:p>
        </p:txBody>
      </p:sp>
      <p:sp>
        <p:nvSpPr>
          <p:cNvPr id="23" name="Rectangle 22">
            <a:extLst>
              <a:ext uri="{FF2B5EF4-FFF2-40B4-BE49-F238E27FC236}">
                <a16:creationId xmlns:a16="http://schemas.microsoft.com/office/drawing/2014/main" xmlns="" id="{9BFD6713-5D22-48CA-96F0-4D79880ACAC0}"/>
              </a:ext>
            </a:extLst>
          </p:cNvPr>
          <p:cNvSpPr/>
          <p:nvPr/>
        </p:nvSpPr>
        <p:spPr>
          <a:xfrm rot="16200000">
            <a:off x="1390365" y="2527157"/>
            <a:ext cx="1220212" cy="255114"/>
          </a:xfrm>
          <a:prstGeom prst="rect">
            <a:avLst/>
          </a:prstGeom>
        </p:spPr>
        <p:txBody>
          <a:bodyPr wrap="square">
            <a:spAutoFit/>
          </a:bodyPr>
          <a:lstStyle/>
          <a:p>
            <a:pPr algn="ctr"/>
            <a:r>
              <a:rPr lang="en-US" sz="1100" b="1" dirty="0"/>
              <a:t>Coding</a:t>
            </a:r>
          </a:p>
        </p:txBody>
      </p:sp>
      <p:sp>
        <p:nvSpPr>
          <p:cNvPr id="25" name="Rectangle 24">
            <a:extLst>
              <a:ext uri="{FF2B5EF4-FFF2-40B4-BE49-F238E27FC236}">
                <a16:creationId xmlns:a16="http://schemas.microsoft.com/office/drawing/2014/main" xmlns="" id="{55E35AA4-276D-43F4-82A8-BF129F464042}"/>
              </a:ext>
            </a:extLst>
          </p:cNvPr>
          <p:cNvSpPr/>
          <p:nvPr/>
        </p:nvSpPr>
        <p:spPr>
          <a:xfrm rot="16200000">
            <a:off x="1390365" y="3568340"/>
            <a:ext cx="1220212" cy="255114"/>
          </a:xfrm>
          <a:prstGeom prst="rect">
            <a:avLst/>
          </a:prstGeom>
        </p:spPr>
        <p:txBody>
          <a:bodyPr wrap="square">
            <a:spAutoFit/>
          </a:bodyPr>
          <a:lstStyle/>
          <a:p>
            <a:pPr algn="ctr"/>
            <a:r>
              <a:rPr lang="en-US" sz="1100" b="1" dirty="0"/>
              <a:t>Noncoding</a:t>
            </a:r>
          </a:p>
        </p:txBody>
      </p:sp>
      <p:sp>
        <p:nvSpPr>
          <p:cNvPr id="28" name="Rectangle 27">
            <a:extLst>
              <a:ext uri="{FF2B5EF4-FFF2-40B4-BE49-F238E27FC236}">
                <a16:creationId xmlns:a16="http://schemas.microsoft.com/office/drawing/2014/main" xmlns="" id="{57145AF8-2398-41BB-A46D-80874E202784}"/>
              </a:ext>
            </a:extLst>
          </p:cNvPr>
          <p:cNvSpPr/>
          <p:nvPr/>
        </p:nvSpPr>
        <p:spPr>
          <a:xfrm rot="16200000">
            <a:off x="1390365" y="4952154"/>
            <a:ext cx="1220212" cy="255114"/>
          </a:xfrm>
          <a:prstGeom prst="rect">
            <a:avLst/>
          </a:prstGeom>
        </p:spPr>
        <p:txBody>
          <a:bodyPr wrap="square">
            <a:spAutoFit/>
          </a:bodyPr>
          <a:lstStyle/>
          <a:p>
            <a:pPr algn="ctr"/>
            <a:r>
              <a:rPr lang="en-US" sz="1100" b="1" dirty="0"/>
              <a:t>Coding</a:t>
            </a:r>
          </a:p>
        </p:txBody>
      </p:sp>
      <p:sp>
        <p:nvSpPr>
          <p:cNvPr id="29" name="Rectangle 28">
            <a:extLst>
              <a:ext uri="{FF2B5EF4-FFF2-40B4-BE49-F238E27FC236}">
                <a16:creationId xmlns:a16="http://schemas.microsoft.com/office/drawing/2014/main" xmlns="" id="{0085475E-4E8D-43DA-9D15-C8AF9B5E8022}"/>
              </a:ext>
            </a:extLst>
          </p:cNvPr>
          <p:cNvSpPr/>
          <p:nvPr/>
        </p:nvSpPr>
        <p:spPr>
          <a:xfrm rot="16200000">
            <a:off x="1390365" y="5993337"/>
            <a:ext cx="1220212" cy="255114"/>
          </a:xfrm>
          <a:prstGeom prst="rect">
            <a:avLst/>
          </a:prstGeom>
        </p:spPr>
        <p:txBody>
          <a:bodyPr wrap="square">
            <a:spAutoFit/>
          </a:bodyPr>
          <a:lstStyle/>
          <a:p>
            <a:pPr algn="ctr"/>
            <a:r>
              <a:rPr lang="en-US" sz="1100" b="1" dirty="0"/>
              <a:t>Noncoding</a:t>
            </a:r>
          </a:p>
        </p:txBody>
      </p:sp>
      <p:cxnSp>
        <p:nvCxnSpPr>
          <p:cNvPr id="7" name="Straight Connector 6">
            <a:extLst>
              <a:ext uri="{FF2B5EF4-FFF2-40B4-BE49-F238E27FC236}">
                <a16:creationId xmlns:a16="http://schemas.microsoft.com/office/drawing/2014/main" xmlns="" id="{87A5057A-E547-42BD-B3B8-C087B164E191}"/>
              </a:ext>
            </a:extLst>
          </p:cNvPr>
          <p:cNvCxnSpPr>
            <a:cxnSpLocks/>
          </p:cNvCxnSpPr>
          <p:nvPr/>
        </p:nvCxnSpPr>
        <p:spPr>
          <a:xfrm>
            <a:off x="452867" y="4469605"/>
            <a:ext cx="82935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xmlns="" id="{821EF111-B11C-44A6-B554-B917DF018834}"/>
              </a:ext>
            </a:extLst>
          </p:cNvPr>
          <p:cNvSpPr txBox="1">
            <a:spLocks/>
          </p:cNvSpPr>
          <p:nvPr/>
        </p:nvSpPr>
        <p:spPr>
          <a:xfrm>
            <a:off x="449608" y="3701808"/>
            <a:ext cx="2106577" cy="271262"/>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000" b="1" dirty="0"/>
              <a:t>SSv4: SMART-Seq v4 </a:t>
            </a:r>
          </a:p>
          <a:p>
            <a:pPr>
              <a:spcBef>
                <a:spcPts val="0"/>
              </a:spcBef>
            </a:pPr>
            <a:r>
              <a:rPr lang="en-US" sz="1000" b="1" dirty="0"/>
              <a:t>TRv1: Total RNA Seq </a:t>
            </a:r>
          </a:p>
        </p:txBody>
      </p:sp>
    </p:spTree>
    <p:custDataLst>
      <p:tags r:id="rId1"/>
    </p:custDataLst>
    <p:extLst>
      <p:ext uri="{BB962C8B-B14F-4D97-AF65-F5344CB8AC3E}">
        <p14:creationId xmlns:p14="http://schemas.microsoft.com/office/powerpoint/2010/main" val="1893702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397481-CD12-4DDA-8EC7-129C5C522419}"/>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gene expression similar to or more consistent than SSv4</a:t>
            </a:r>
            <a:br>
              <a:rPr lang="en-US" sz="2400" b="0" dirty="0"/>
            </a:br>
            <a:endParaRPr lang="en-US" b="0" dirty="0"/>
          </a:p>
        </p:txBody>
      </p:sp>
      <p:grpSp>
        <p:nvGrpSpPr>
          <p:cNvPr id="3" name="Group 2">
            <a:extLst>
              <a:ext uri="{FF2B5EF4-FFF2-40B4-BE49-F238E27FC236}">
                <a16:creationId xmlns:a16="http://schemas.microsoft.com/office/drawing/2014/main" xmlns="" id="{F029CB19-D38A-4A96-AC9C-634319A554E7}"/>
              </a:ext>
            </a:extLst>
          </p:cNvPr>
          <p:cNvGrpSpPr/>
          <p:nvPr/>
        </p:nvGrpSpPr>
        <p:grpSpPr>
          <a:xfrm>
            <a:off x="571500" y="2255828"/>
            <a:ext cx="8229600" cy="2607729"/>
            <a:chOff x="163764" y="2210108"/>
            <a:chExt cx="8816472" cy="2793692"/>
          </a:xfrm>
        </p:grpSpPr>
        <p:pic>
          <p:nvPicPr>
            <p:cNvPr id="8" name="Picture 7">
              <a:extLst>
                <a:ext uri="{FF2B5EF4-FFF2-40B4-BE49-F238E27FC236}">
                  <a16:creationId xmlns:a16="http://schemas.microsoft.com/office/drawing/2014/main" xmlns="" id="{8559E445-678E-4532-8926-4E6D219D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764" y="2444750"/>
              <a:ext cx="8188958" cy="2559050"/>
            </a:xfrm>
            <a:prstGeom prst="rect">
              <a:avLst/>
            </a:prstGeom>
          </p:spPr>
        </p:pic>
        <p:pic>
          <p:nvPicPr>
            <p:cNvPr id="9" name="Picture 8">
              <a:extLst>
                <a:ext uri="{FF2B5EF4-FFF2-40B4-BE49-F238E27FC236}">
                  <a16:creationId xmlns:a16="http://schemas.microsoft.com/office/drawing/2014/main" xmlns="" id="{19A8F018-4BFD-4F59-B996-8D678949A1DF}"/>
                </a:ext>
              </a:extLst>
            </p:cNvPr>
            <p:cNvPicPr>
              <a:picLocks noChangeAspect="1"/>
            </p:cNvPicPr>
            <p:nvPr/>
          </p:nvPicPr>
          <p:blipFill>
            <a:blip r:embed="rId5"/>
            <a:stretch>
              <a:fillRect/>
            </a:stretch>
          </p:blipFill>
          <p:spPr>
            <a:xfrm>
              <a:off x="8320307" y="2863850"/>
              <a:ext cx="659929" cy="387350"/>
            </a:xfrm>
            <a:prstGeom prst="rect">
              <a:avLst/>
            </a:prstGeom>
          </p:spPr>
        </p:pic>
        <p:sp>
          <p:nvSpPr>
            <p:cNvPr id="10" name="Rectangle 9">
              <a:extLst>
                <a:ext uri="{FF2B5EF4-FFF2-40B4-BE49-F238E27FC236}">
                  <a16:creationId xmlns:a16="http://schemas.microsoft.com/office/drawing/2014/main" xmlns="" id="{9EE08D1E-9AEF-4F1B-A48C-AAF0698C0987}"/>
                </a:ext>
              </a:extLst>
            </p:cNvPr>
            <p:cNvSpPr/>
            <p:nvPr/>
          </p:nvSpPr>
          <p:spPr>
            <a:xfrm>
              <a:off x="1347392" y="2241638"/>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1" name="Rectangle 10">
              <a:extLst>
                <a:ext uri="{FF2B5EF4-FFF2-40B4-BE49-F238E27FC236}">
                  <a16:creationId xmlns:a16="http://schemas.microsoft.com/office/drawing/2014/main" xmlns="" id="{8A182E07-9B30-4994-8EBC-170A5CA0B38A}"/>
                </a:ext>
              </a:extLst>
            </p:cNvPr>
            <p:cNvSpPr/>
            <p:nvPr/>
          </p:nvSpPr>
          <p:spPr>
            <a:xfrm>
              <a:off x="3934312" y="2210108"/>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Proxima Nova"/>
                  <a:ea typeface="+mn-ea"/>
                  <a:cs typeface="+mn-cs"/>
                </a:rPr>
                <a:t>HL-60</a:t>
              </a:r>
              <a:endParaRPr kumimoji="0" lang="en-US" sz="1400" b="1" i="0" u="none" strike="noStrike" kern="1200" cap="none" spc="0" normalizeH="0" baseline="0" noProof="0" dirty="0">
                <a:ln>
                  <a:noFill/>
                </a:ln>
                <a:solidFill>
                  <a:prstClr val="black"/>
                </a:solidFill>
                <a:effectLst/>
                <a:uLnTx/>
                <a:uFillTx/>
                <a:latin typeface="Proxima Nova"/>
                <a:ea typeface="+mn-ea"/>
                <a:cs typeface="+mn-cs"/>
              </a:endParaRPr>
            </a:p>
          </p:txBody>
        </p:sp>
        <p:sp>
          <p:nvSpPr>
            <p:cNvPr id="12" name="Rectangle 11">
              <a:extLst>
                <a:ext uri="{FF2B5EF4-FFF2-40B4-BE49-F238E27FC236}">
                  <a16:creationId xmlns:a16="http://schemas.microsoft.com/office/drawing/2014/main" xmlns="" id="{76E048DE-572E-472F-98CB-2B758F1C2325}"/>
                </a:ext>
              </a:extLst>
            </p:cNvPr>
            <p:cNvSpPr/>
            <p:nvPr/>
          </p:nvSpPr>
          <p:spPr>
            <a:xfrm>
              <a:off x="6445032" y="2210108"/>
              <a:ext cx="175916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grpSp>
      <p:sp>
        <p:nvSpPr>
          <p:cNvPr id="13" name="TextBox 12">
            <a:extLst>
              <a:ext uri="{FF2B5EF4-FFF2-40B4-BE49-F238E27FC236}">
                <a16:creationId xmlns:a16="http://schemas.microsoft.com/office/drawing/2014/main" xmlns="" id="{0B4308FC-2516-4014-8C05-C96805D6E799}"/>
              </a:ext>
            </a:extLst>
          </p:cNvPr>
          <p:cNvSpPr txBox="1"/>
          <p:nvPr/>
        </p:nvSpPr>
        <p:spPr>
          <a:xfrm>
            <a:off x="1106950" y="5114390"/>
            <a:ext cx="6930101" cy="523332"/>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Within a cell type, 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a:t>
            </a:r>
            <a:r>
              <a:rPr lang="en-US" sz="2000" dirty="0">
                <a:solidFill>
                  <a:srgbClr val="530080"/>
                </a:solidFill>
                <a:latin typeface="Proxima Nova"/>
              </a:rPr>
              <a:t>detects genes with greater consistency across samples than SMART-Seq v4.</a:t>
            </a:r>
            <a:endParaRPr kumimoji="0" lang="en-US" sz="2000" b="0" i="0" u="none" strike="noStrike" kern="1200" cap="none" spc="0" normalizeH="0" baseline="0" noProof="0" dirty="0">
              <a:ln>
                <a:noFill/>
              </a:ln>
              <a:solidFill>
                <a:srgbClr val="530080"/>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3933987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2E386-68F3-694D-9060-59B5E132B901}"/>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greater resolution when visualized by PCA</a:t>
            </a:r>
          </a:p>
        </p:txBody>
      </p:sp>
      <p:sp>
        <p:nvSpPr>
          <p:cNvPr id="13" name="Content Placeholder 2">
            <a:extLst>
              <a:ext uri="{FF2B5EF4-FFF2-40B4-BE49-F238E27FC236}">
                <a16:creationId xmlns:a16="http://schemas.microsoft.com/office/drawing/2014/main" xmlns="" id="{1E87C993-8F75-41A9-B57D-ED553B9B38B9}"/>
              </a:ext>
            </a:extLst>
          </p:cNvPr>
          <p:cNvSpPr txBox="1">
            <a:spLocks/>
          </p:cNvSpPr>
          <p:nvPr/>
        </p:nvSpPr>
        <p:spPr>
          <a:xfrm>
            <a:off x="939135" y="1930690"/>
            <a:ext cx="2742441" cy="41813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Total RNA Seq samples</a:t>
            </a:r>
          </a:p>
        </p:txBody>
      </p:sp>
      <p:sp>
        <p:nvSpPr>
          <p:cNvPr id="14" name="Content Placeholder 2">
            <a:extLst>
              <a:ext uri="{FF2B5EF4-FFF2-40B4-BE49-F238E27FC236}">
                <a16:creationId xmlns:a16="http://schemas.microsoft.com/office/drawing/2014/main" xmlns="" id="{1E87C993-8F75-41A9-B57D-ED553B9B38B9}"/>
              </a:ext>
            </a:extLst>
          </p:cNvPr>
          <p:cNvSpPr txBox="1">
            <a:spLocks/>
          </p:cNvSpPr>
          <p:nvPr/>
        </p:nvSpPr>
        <p:spPr>
          <a:xfrm>
            <a:off x="4224352" y="1930690"/>
            <a:ext cx="2895760" cy="41813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SMART-Seq v4 samples</a:t>
            </a:r>
          </a:p>
        </p:txBody>
      </p:sp>
      <p:grpSp>
        <p:nvGrpSpPr>
          <p:cNvPr id="6" name="Group 5">
            <a:extLst>
              <a:ext uri="{FF2B5EF4-FFF2-40B4-BE49-F238E27FC236}">
                <a16:creationId xmlns:a16="http://schemas.microsoft.com/office/drawing/2014/main" xmlns="" id="{4D6C6732-2CFD-4909-B33F-50AAD20E1428}"/>
              </a:ext>
            </a:extLst>
          </p:cNvPr>
          <p:cNvGrpSpPr/>
          <p:nvPr/>
        </p:nvGrpSpPr>
        <p:grpSpPr>
          <a:xfrm>
            <a:off x="457200" y="2228559"/>
            <a:ext cx="4089758" cy="3163469"/>
            <a:chOff x="457201" y="2193833"/>
            <a:chExt cx="4114799" cy="3182839"/>
          </a:xfrm>
        </p:grpSpPr>
        <p:pic>
          <p:nvPicPr>
            <p:cNvPr id="4" name="Picture 3">
              <a:extLst>
                <a:ext uri="{FF2B5EF4-FFF2-40B4-BE49-F238E27FC236}">
                  <a16:creationId xmlns:a16="http://schemas.microsoft.com/office/drawing/2014/main" xmlns="" id="{8A73F6EE-9478-4CDA-98E8-9CF18E22B9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014"/>
            <a:stretch/>
          </p:blipFill>
          <p:spPr>
            <a:xfrm>
              <a:off x="457201" y="2193833"/>
              <a:ext cx="3272706" cy="3182839"/>
            </a:xfrm>
            <a:prstGeom prst="rect">
              <a:avLst/>
            </a:prstGeom>
          </p:spPr>
        </p:pic>
        <p:sp>
          <p:nvSpPr>
            <p:cNvPr id="5" name="Rectangle 4">
              <a:extLst>
                <a:ext uri="{FF2B5EF4-FFF2-40B4-BE49-F238E27FC236}">
                  <a16:creationId xmlns:a16="http://schemas.microsoft.com/office/drawing/2014/main" xmlns="" id="{EC254A9F-5A82-467D-968C-2553459087A5}"/>
                </a:ext>
              </a:extLst>
            </p:cNvPr>
            <p:cNvSpPr/>
            <p:nvPr/>
          </p:nvSpPr>
          <p:spPr>
            <a:xfrm>
              <a:off x="3721100" y="3226452"/>
              <a:ext cx="850900" cy="1117600"/>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grpSp>
      <p:sp>
        <p:nvSpPr>
          <p:cNvPr id="7" name="Oval 6">
            <a:extLst>
              <a:ext uri="{FF2B5EF4-FFF2-40B4-BE49-F238E27FC236}">
                <a16:creationId xmlns:a16="http://schemas.microsoft.com/office/drawing/2014/main" xmlns="" id="{AB66EE87-A985-4E79-A3AF-5EB0F3B089D7}"/>
              </a:ext>
            </a:extLst>
          </p:cNvPr>
          <p:cNvSpPr/>
          <p:nvPr/>
        </p:nvSpPr>
        <p:spPr>
          <a:xfrm>
            <a:off x="7295883" y="2445215"/>
            <a:ext cx="162232" cy="162232"/>
          </a:xfrm>
          <a:prstGeom prst="ellipse">
            <a:avLst/>
          </a:prstGeom>
          <a:solidFill>
            <a:srgbClr val="002680"/>
          </a:solidFill>
        </p:spPr>
        <p:txBody>
          <a:bodyPr wrap="square" rtlCol="0" anchor="ctr">
            <a:spAutoFit/>
          </a:bodyPr>
          <a:lstStyle/>
          <a:p>
            <a:pPr algn="ctr"/>
            <a:endParaRPr lang="en-US" sz="1600" u="sng" dirty="0">
              <a:solidFill>
                <a:srgbClr val="000000"/>
              </a:solidFill>
            </a:endParaRPr>
          </a:p>
        </p:txBody>
      </p:sp>
      <p:sp>
        <p:nvSpPr>
          <p:cNvPr id="15" name="Oval 14">
            <a:extLst>
              <a:ext uri="{FF2B5EF4-FFF2-40B4-BE49-F238E27FC236}">
                <a16:creationId xmlns:a16="http://schemas.microsoft.com/office/drawing/2014/main" xmlns="" id="{A9CD283B-D704-4EA4-8585-DF7B468033B7}"/>
              </a:ext>
            </a:extLst>
          </p:cNvPr>
          <p:cNvSpPr/>
          <p:nvPr/>
        </p:nvSpPr>
        <p:spPr>
          <a:xfrm>
            <a:off x="7295883" y="2732624"/>
            <a:ext cx="162232" cy="162232"/>
          </a:xfrm>
          <a:prstGeom prst="ellipse">
            <a:avLst/>
          </a:prstGeom>
          <a:solidFill>
            <a:srgbClr val="DD1B1B"/>
          </a:solidFill>
        </p:spPr>
        <p:txBody>
          <a:bodyPr wrap="square" rtlCol="0" anchor="ctr">
            <a:spAutoFit/>
          </a:bodyPr>
          <a:lstStyle/>
          <a:p>
            <a:pPr algn="ctr"/>
            <a:endParaRPr lang="en-US" sz="1600" u="sng" dirty="0">
              <a:solidFill>
                <a:srgbClr val="000000"/>
              </a:solidFill>
            </a:endParaRPr>
          </a:p>
        </p:txBody>
      </p:sp>
      <p:sp>
        <p:nvSpPr>
          <p:cNvPr id="16" name="Oval 15">
            <a:extLst>
              <a:ext uri="{FF2B5EF4-FFF2-40B4-BE49-F238E27FC236}">
                <a16:creationId xmlns:a16="http://schemas.microsoft.com/office/drawing/2014/main" xmlns="" id="{E1B59F58-D3BE-4A7A-8AF2-08EEA9D7C6D0}"/>
              </a:ext>
            </a:extLst>
          </p:cNvPr>
          <p:cNvSpPr/>
          <p:nvPr/>
        </p:nvSpPr>
        <p:spPr>
          <a:xfrm>
            <a:off x="7295883" y="3020033"/>
            <a:ext cx="162232" cy="162232"/>
          </a:xfrm>
          <a:prstGeom prst="ellipse">
            <a:avLst/>
          </a:prstGeom>
          <a:solidFill>
            <a:srgbClr val="005500"/>
          </a:solidFill>
        </p:spPr>
        <p:txBody>
          <a:bodyPr wrap="square" rtlCol="0" anchor="ctr">
            <a:spAutoFit/>
          </a:bodyPr>
          <a:lstStyle/>
          <a:p>
            <a:pPr algn="ctr"/>
            <a:endParaRPr lang="en-US" sz="1600" u="sng" dirty="0">
              <a:solidFill>
                <a:srgbClr val="000000"/>
              </a:solidFill>
            </a:endParaRPr>
          </a:p>
        </p:txBody>
      </p:sp>
      <p:sp>
        <p:nvSpPr>
          <p:cNvPr id="17" name="Content Placeholder 2">
            <a:extLst>
              <a:ext uri="{FF2B5EF4-FFF2-40B4-BE49-F238E27FC236}">
                <a16:creationId xmlns:a16="http://schemas.microsoft.com/office/drawing/2014/main" xmlns="" id="{EF75B28E-8BD5-448F-8F1A-3E9CBD5B8D48}"/>
              </a:ext>
            </a:extLst>
          </p:cNvPr>
          <p:cNvSpPr txBox="1">
            <a:spLocks/>
          </p:cNvSpPr>
          <p:nvPr/>
        </p:nvSpPr>
        <p:spPr>
          <a:xfrm>
            <a:off x="7411769" y="2387113"/>
            <a:ext cx="818536"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8" name="Content Placeholder 2">
            <a:extLst>
              <a:ext uri="{FF2B5EF4-FFF2-40B4-BE49-F238E27FC236}">
                <a16:creationId xmlns:a16="http://schemas.microsoft.com/office/drawing/2014/main" xmlns="" id="{9D52C0B2-7A7B-4DDB-8CB4-5385AEA6CD6A}"/>
              </a:ext>
            </a:extLst>
          </p:cNvPr>
          <p:cNvSpPr txBox="1">
            <a:spLocks/>
          </p:cNvSpPr>
          <p:nvPr/>
        </p:nvSpPr>
        <p:spPr>
          <a:xfrm>
            <a:off x="7411769" y="2694956"/>
            <a:ext cx="818536"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prstClr val="black"/>
                </a:solidFill>
                <a:latin typeface="Proxima Nova"/>
              </a:rPr>
              <a:t>HL60</a:t>
            </a:r>
            <a:endParaRPr kumimoji="0" lang="en-US" sz="11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9" name="Content Placeholder 2">
            <a:extLst>
              <a:ext uri="{FF2B5EF4-FFF2-40B4-BE49-F238E27FC236}">
                <a16:creationId xmlns:a16="http://schemas.microsoft.com/office/drawing/2014/main" xmlns="" id="{2D40DDDB-EEC8-47AB-B53F-4C7E4F6A3900}"/>
              </a:ext>
            </a:extLst>
          </p:cNvPr>
          <p:cNvSpPr txBox="1">
            <a:spLocks/>
          </p:cNvSpPr>
          <p:nvPr/>
        </p:nvSpPr>
        <p:spPr>
          <a:xfrm>
            <a:off x="7411769" y="2977398"/>
            <a:ext cx="1356262"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Activated T cells</a:t>
            </a:r>
          </a:p>
        </p:txBody>
      </p:sp>
      <p:pic>
        <p:nvPicPr>
          <p:cNvPr id="21" name="Picture 20">
            <a:extLst>
              <a:ext uri="{FF2B5EF4-FFF2-40B4-BE49-F238E27FC236}">
                <a16:creationId xmlns:a16="http://schemas.microsoft.com/office/drawing/2014/main" xmlns="" id="{3A287289-EA9C-4ACD-A6A2-0C7B213B7C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275" r="10001"/>
          <a:stretch/>
        </p:blipFill>
        <p:spPr>
          <a:xfrm>
            <a:off x="3913335" y="2228559"/>
            <a:ext cx="3231415" cy="3163469"/>
          </a:xfrm>
          <a:prstGeom prst="rect">
            <a:avLst/>
          </a:prstGeom>
        </p:spPr>
      </p:pic>
      <p:sp>
        <p:nvSpPr>
          <p:cNvPr id="20" name="TextBox 19">
            <a:extLst>
              <a:ext uri="{FF2B5EF4-FFF2-40B4-BE49-F238E27FC236}">
                <a16:creationId xmlns:a16="http://schemas.microsoft.com/office/drawing/2014/main" xmlns="" id="{E1C4E2BB-3F5E-4111-BA9F-113C6781D22E}"/>
              </a:ext>
            </a:extLst>
          </p:cNvPr>
          <p:cNvSpPr txBox="1"/>
          <p:nvPr/>
        </p:nvSpPr>
        <p:spPr>
          <a:xfrm>
            <a:off x="1304593" y="5560444"/>
            <a:ext cx="6534815" cy="523332"/>
          </a:xfrm>
          <a:prstGeom prst="rect">
            <a:avLst/>
          </a:prstGeom>
        </p:spPr>
        <p:txBody>
          <a:bodyPr vert="horz" wrap="square" lIns="91440" tIns="45720" rIns="91440" bIns="45720" rtlCol="0" anchor="t">
            <a:noAutofit/>
          </a:bodyPr>
          <a:lstStyle/>
          <a:p>
            <a:pPr lvl="0" algn="ctr">
              <a:defRPr/>
            </a:pPr>
            <a:r>
              <a:rPr kumimoji="0" lang="en-US" sz="2000" b="0" i="0" u="none" strike="noStrike" kern="1200" cap="none" spc="0" normalizeH="0" baseline="0" noProof="0" dirty="0">
                <a:ln>
                  <a:noFill/>
                </a:ln>
                <a:solidFill>
                  <a:srgbClr val="530080"/>
                </a:solidFill>
                <a:effectLst/>
                <a:uLnTx/>
                <a:uFillTx/>
              </a:rPr>
              <a:t>Cells that show more</a:t>
            </a:r>
            <a:r>
              <a:rPr kumimoji="0" lang="en-US" sz="2000" b="0" i="0" u="none" strike="noStrike" kern="1200" cap="none" spc="0" normalizeH="0" noProof="0" dirty="0">
                <a:ln>
                  <a:noFill/>
                </a:ln>
                <a:solidFill>
                  <a:srgbClr val="530080"/>
                </a:solidFill>
                <a:effectLst/>
                <a:uLnTx/>
                <a:uFillTx/>
              </a:rPr>
              <a:t> variability with </a:t>
            </a:r>
            <a:r>
              <a:rPr lang="en-US" sz="2000" dirty="0">
                <a:solidFill>
                  <a:srgbClr val="530080"/>
                </a:solidFill>
              </a:rPr>
              <a:t>SMART-Seq v4  </a:t>
            </a:r>
            <a:r>
              <a:rPr kumimoji="0" lang="en-US" sz="2000" b="0" i="0" u="none" strike="noStrike" kern="1200" cap="none" spc="0" normalizeH="0" noProof="0" dirty="0">
                <a:ln>
                  <a:noFill/>
                </a:ln>
                <a:solidFill>
                  <a:srgbClr val="530080"/>
                </a:solidFill>
                <a:effectLst/>
                <a:uLnTx/>
                <a:uFillTx/>
              </a:rPr>
              <a:t>exhibit </a:t>
            </a:r>
            <a:r>
              <a:rPr lang="en-US" sz="2000" dirty="0">
                <a:solidFill>
                  <a:srgbClr val="530080"/>
                </a:solidFill>
              </a:rPr>
              <a:t>tighter grouping with Total RNA-</a:t>
            </a:r>
            <a:r>
              <a:rPr lang="en-US" sz="2000" dirty="0" err="1">
                <a:solidFill>
                  <a:srgbClr val="530080"/>
                </a:solidFill>
              </a:rPr>
              <a:t>Seq</a:t>
            </a:r>
            <a:r>
              <a:rPr lang="en-US" sz="2000" dirty="0">
                <a:solidFill>
                  <a:srgbClr val="530080"/>
                </a:solidFill>
              </a:rPr>
              <a:t> chemistry</a:t>
            </a:r>
            <a:r>
              <a:rPr kumimoji="0" lang="en-US" sz="2000" b="0" i="0" u="none" strike="noStrike" kern="1200" cap="none" spc="0" normalizeH="0" baseline="0" noProof="0" dirty="0">
                <a:ln>
                  <a:noFill/>
                </a:ln>
                <a:solidFill>
                  <a:srgbClr val="530080"/>
                </a:solidFill>
                <a:effectLst/>
                <a:uLnTx/>
                <a:uFillTx/>
              </a:rPr>
              <a:t>.</a:t>
            </a:r>
          </a:p>
        </p:txBody>
      </p:sp>
      <p:sp>
        <p:nvSpPr>
          <p:cNvPr id="3" name="Rectangle 2">
            <a:extLst>
              <a:ext uri="{FF2B5EF4-FFF2-40B4-BE49-F238E27FC236}">
                <a16:creationId xmlns:a16="http://schemas.microsoft.com/office/drawing/2014/main" xmlns="" id="{796DC638-102C-4DEF-B202-6B307FE371A3}"/>
              </a:ext>
            </a:extLst>
          </p:cNvPr>
          <p:cNvSpPr/>
          <p:nvPr/>
        </p:nvSpPr>
        <p:spPr>
          <a:xfrm>
            <a:off x="7473950" y="2732624"/>
            <a:ext cx="447306" cy="162232"/>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22" name="Content Placeholder 2">
            <a:extLst>
              <a:ext uri="{FF2B5EF4-FFF2-40B4-BE49-F238E27FC236}">
                <a16:creationId xmlns:a16="http://schemas.microsoft.com/office/drawing/2014/main" xmlns="" id="{30AAF0C0-E247-4304-A3EB-F52BAA3DF0AB}"/>
              </a:ext>
            </a:extLst>
          </p:cNvPr>
          <p:cNvSpPr txBox="1">
            <a:spLocks/>
          </p:cNvSpPr>
          <p:nvPr/>
        </p:nvSpPr>
        <p:spPr>
          <a:xfrm>
            <a:off x="7239451" y="2682367"/>
            <a:ext cx="913027" cy="30411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prstClr val="black"/>
                </a:solidFill>
                <a:latin typeface="Proxima Nova"/>
              </a:rPr>
              <a:t>HL-60</a:t>
            </a:r>
            <a:endParaRPr kumimoji="0" lang="en-US" sz="11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4" name="Rectangle 23">
            <a:extLst>
              <a:ext uri="{FF2B5EF4-FFF2-40B4-BE49-F238E27FC236}">
                <a16:creationId xmlns:a16="http://schemas.microsoft.com/office/drawing/2014/main" xmlns="" id="{BBDAB0DB-4159-429C-B6B4-B184B5F2EE3C}"/>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PCA generated with Seurat</a:t>
            </a:r>
          </a:p>
        </p:txBody>
      </p:sp>
    </p:spTree>
    <p:custDataLst>
      <p:tags r:id="rId1"/>
    </p:custDataLst>
    <p:extLst>
      <p:ext uri="{BB962C8B-B14F-4D97-AF65-F5344CB8AC3E}">
        <p14:creationId xmlns:p14="http://schemas.microsoft.com/office/powerpoint/2010/main" val="2907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A82799BC-9EBB-4C88-A4C7-55AFB63550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258" y="1731554"/>
            <a:ext cx="8168544" cy="3973887"/>
          </a:xfrm>
          <a:prstGeom prst="rect">
            <a:avLst/>
          </a:prstGeom>
        </p:spPr>
      </p:pic>
      <p:sp>
        <p:nvSpPr>
          <p:cNvPr id="2" name="Title 1">
            <a:extLst>
              <a:ext uri="{FF2B5EF4-FFF2-40B4-BE49-F238E27FC236}">
                <a16:creationId xmlns:a16="http://schemas.microsoft.com/office/drawing/2014/main" xmlns="" id="{3C8E798F-868E-4E63-AF67-16E4605D969D}"/>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Exhibits a greater detection of noncoding RNA</a:t>
            </a:r>
          </a:p>
        </p:txBody>
      </p:sp>
      <p:sp>
        <p:nvSpPr>
          <p:cNvPr id="6" name="Rectangle 5">
            <a:extLst>
              <a:ext uri="{FF2B5EF4-FFF2-40B4-BE49-F238E27FC236}">
                <a16:creationId xmlns:a16="http://schemas.microsoft.com/office/drawing/2014/main" xmlns="" id="{2A62C31E-4D15-45CA-B433-3218CFAFA3E8}"/>
              </a:ext>
            </a:extLst>
          </p:cNvPr>
          <p:cNvSpPr/>
          <p:nvPr/>
        </p:nvSpPr>
        <p:spPr>
          <a:xfrm>
            <a:off x="7228133" y="4053877"/>
            <a:ext cx="1617946" cy="161948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7" name="Rectangle 6">
            <a:extLst>
              <a:ext uri="{FF2B5EF4-FFF2-40B4-BE49-F238E27FC236}">
                <a16:creationId xmlns:a16="http://schemas.microsoft.com/office/drawing/2014/main" xmlns="" id="{4DDD9355-BCF9-4512-A083-528E6A29123F}"/>
              </a:ext>
            </a:extLst>
          </p:cNvPr>
          <p:cNvSpPr/>
          <p:nvPr/>
        </p:nvSpPr>
        <p:spPr>
          <a:xfrm>
            <a:off x="7304710" y="2450693"/>
            <a:ext cx="247818" cy="161948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9" name="Rectangle 8">
            <a:extLst>
              <a:ext uri="{FF2B5EF4-FFF2-40B4-BE49-F238E27FC236}">
                <a16:creationId xmlns:a16="http://schemas.microsoft.com/office/drawing/2014/main" xmlns="" id="{4F304229-E8C5-47B7-976B-DDC44200FF9A}"/>
              </a:ext>
            </a:extLst>
          </p:cNvPr>
          <p:cNvSpPr/>
          <p:nvPr/>
        </p:nvSpPr>
        <p:spPr>
          <a:xfrm>
            <a:off x="1792556" y="5596665"/>
            <a:ext cx="555888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detects more ncRNA and a greater diversity of noncoding RNA biotypes.</a:t>
            </a:r>
          </a:p>
        </p:txBody>
      </p:sp>
      <p:sp>
        <p:nvSpPr>
          <p:cNvPr id="12" name="Content Placeholder 2">
            <a:extLst>
              <a:ext uri="{FF2B5EF4-FFF2-40B4-BE49-F238E27FC236}">
                <a16:creationId xmlns:a16="http://schemas.microsoft.com/office/drawing/2014/main" xmlns="" id="{42258CF9-56DB-45B3-925F-16205203B9EE}"/>
              </a:ext>
            </a:extLst>
          </p:cNvPr>
          <p:cNvSpPr txBox="1">
            <a:spLocks/>
          </p:cNvSpPr>
          <p:nvPr/>
        </p:nvSpPr>
        <p:spPr>
          <a:xfrm rot="16200000">
            <a:off x="-473838" y="2870207"/>
            <a:ext cx="2169917" cy="304113"/>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 pseudoaligned reads</a:t>
            </a:r>
          </a:p>
        </p:txBody>
      </p:sp>
    </p:spTree>
    <p:custDataLst>
      <p:tags r:id="rId1"/>
    </p:custDataLst>
    <p:extLst>
      <p:ext uri="{BB962C8B-B14F-4D97-AF65-F5344CB8AC3E}">
        <p14:creationId xmlns:p14="http://schemas.microsoft.com/office/powerpoint/2010/main" val="2936106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22" presetClass="exit" presetSubtype="1" fill="hold" grpId="0" nodeType="afterEffect">
                                  <p:stCondLst>
                                    <p:cond delay="0"/>
                                  </p:stCondLst>
                                  <p:childTnLst>
                                    <p:animEffect transition="out" filter="wipe(up)">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AD5969-995C-4654-BB62-C89AB79CB23A}"/>
              </a:ext>
            </a:extLst>
          </p:cNvPr>
          <p:cNvSpPr>
            <a:spLocks noGrp="1"/>
          </p:cNvSpPr>
          <p:nvPr>
            <p:ph type="title"/>
          </p:nvPr>
        </p:nvSpPr>
        <p:spPr/>
        <p:txBody>
          <a:bodyPr/>
          <a:lstStyle/>
          <a:p>
            <a:r>
              <a:rPr lang="en-US"/>
              <a:t>Total RNA Seq </a:t>
            </a:r>
            <a:br>
              <a:rPr lang="en-US"/>
            </a:br>
            <a:r>
              <a:rPr lang="en-US" sz="2400" b="0"/>
              <a:t>Detects more non poly(A) histone genes than SMART-Seq v4 </a:t>
            </a:r>
            <a:endParaRPr lang="en-US" sz="2400" b="0" dirty="0"/>
          </a:p>
        </p:txBody>
      </p:sp>
      <p:grpSp>
        <p:nvGrpSpPr>
          <p:cNvPr id="6" name="Group 5">
            <a:extLst>
              <a:ext uri="{FF2B5EF4-FFF2-40B4-BE49-F238E27FC236}">
                <a16:creationId xmlns:a16="http://schemas.microsoft.com/office/drawing/2014/main" xmlns="" id="{FC021659-AE79-405F-A0E4-CBA790EFA9AC}"/>
              </a:ext>
            </a:extLst>
          </p:cNvPr>
          <p:cNvGrpSpPr/>
          <p:nvPr/>
        </p:nvGrpSpPr>
        <p:grpSpPr>
          <a:xfrm>
            <a:off x="472228" y="1734566"/>
            <a:ext cx="8287529" cy="4219153"/>
            <a:chOff x="274108" y="1734566"/>
            <a:chExt cx="8287529" cy="4535567"/>
          </a:xfrm>
        </p:grpSpPr>
        <p:pic>
          <p:nvPicPr>
            <p:cNvPr id="5" name="Picture 4">
              <a:extLst>
                <a:ext uri="{FF2B5EF4-FFF2-40B4-BE49-F238E27FC236}">
                  <a16:creationId xmlns:a16="http://schemas.microsoft.com/office/drawing/2014/main" xmlns="" id="{02146163-BC24-4E88-A2D4-5B3BC952E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9847" y="1917271"/>
              <a:ext cx="6881790" cy="4222195"/>
            </a:xfrm>
            <a:prstGeom prst="rect">
              <a:avLst/>
            </a:prstGeom>
          </p:spPr>
        </p:pic>
        <p:sp>
          <p:nvSpPr>
            <p:cNvPr id="23" name="Content Placeholder 2">
              <a:extLst>
                <a:ext uri="{FF2B5EF4-FFF2-40B4-BE49-F238E27FC236}">
                  <a16:creationId xmlns:a16="http://schemas.microsoft.com/office/drawing/2014/main" xmlns="" id="{72CB908A-BA0F-4349-AE08-AFBAE4864347}"/>
                </a:ext>
              </a:extLst>
            </p:cNvPr>
            <p:cNvSpPr txBox="1">
              <a:spLocks/>
            </p:cNvSpPr>
            <p:nvPr/>
          </p:nvSpPr>
          <p:spPr>
            <a:xfrm>
              <a:off x="2094789" y="1734566"/>
              <a:ext cx="2592331" cy="29362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Total RNA Seq single cells</a:t>
              </a:r>
            </a:p>
          </p:txBody>
        </p:sp>
        <p:sp>
          <p:nvSpPr>
            <p:cNvPr id="28" name="Content Placeholder 2">
              <a:extLst>
                <a:ext uri="{FF2B5EF4-FFF2-40B4-BE49-F238E27FC236}">
                  <a16:creationId xmlns:a16="http://schemas.microsoft.com/office/drawing/2014/main" xmlns="" id="{C657D904-4C1E-416D-A890-26FCB654AD24}"/>
                </a:ext>
              </a:extLst>
            </p:cNvPr>
            <p:cNvSpPr txBox="1">
              <a:spLocks/>
            </p:cNvSpPr>
            <p:nvPr/>
          </p:nvSpPr>
          <p:spPr>
            <a:xfrm>
              <a:off x="5050941" y="1734566"/>
              <a:ext cx="3258981" cy="29362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SMART-Seq v4 single cells</a:t>
              </a:r>
            </a:p>
          </p:txBody>
        </p:sp>
        <p:sp>
          <p:nvSpPr>
            <p:cNvPr id="29" name="Rectangle 28">
              <a:extLst>
                <a:ext uri="{FF2B5EF4-FFF2-40B4-BE49-F238E27FC236}">
                  <a16:creationId xmlns:a16="http://schemas.microsoft.com/office/drawing/2014/main" xmlns="" id="{5916B018-DE2D-47E2-ABD9-EA2DA2CC7E9A}"/>
                </a:ext>
              </a:extLst>
            </p:cNvPr>
            <p:cNvSpPr/>
            <p:nvPr/>
          </p:nvSpPr>
          <p:spPr>
            <a:xfrm>
              <a:off x="433070" y="2445786"/>
              <a:ext cx="10237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30" name="Rectangle 29">
              <a:extLst>
                <a:ext uri="{FF2B5EF4-FFF2-40B4-BE49-F238E27FC236}">
                  <a16:creationId xmlns:a16="http://schemas.microsoft.com/office/drawing/2014/main" xmlns="" id="{DEE7BB1E-B4F7-48ED-A91E-D7E35779C4FE}"/>
                </a:ext>
              </a:extLst>
            </p:cNvPr>
            <p:cNvSpPr/>
            <p:nvPr/>
          </p:nvSpPr>
          <p:spPr>
            <a:xfrm>
              <a:off x="375474" y="3810333"/>
              <a:ext cx="10237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HL-60</a:t>
              </a:r>
            </a:p>
          </p:txBody>
        </p:sp>
        <p:sp>
          <p:nvSpPr>
            <p:cNvPr id="31" name="Rectangle 30">
              <a:extLst>
                <a:ext uri="{FF2B5EF4-FFF2-40B4-BE49-F238E27FC236}">
                  <a16:creationId xmlns:a16="http://schemas.microsoft.com/office/drawing/2014/main" xmlns="" id="{A10C0FBD-C0D3-4023-A550-366450ACA61F}"/>
                </a:ext>
              </a:extLst>
            </p:cNvPr>
            <p:cNvSpPr/>
            <p:nvPr/>
          </p:nvSpPr>
          <p:spPr>
            <a:xfrm>
              <a:off x="274108" y="5060320"/>
              <a:ext cx="122645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800" b="1" i="0" u="none" strike="noStrike" kern="1200" cap="none" spc="0" normalizeH="0" baseline="0" noProof="0" dirty="0">
                <a:ln>
                  <a:noFill/>
                </a:ln>
                <a:solidFill>
                  <a:srgbClr val="FF0000"/>
                </a:solidFill>
                <a:effectLst/>
                <a:uLnTx/>
                <a:uFillTx/>
                <a:latin typeface="Proxima Nova"/>
                <a:ea typeface="+mn-ea"/>
                <a:cs typeface="+mn-cs"/>
              </a:endParaRPr>
            </a:p>
          </p:txBody>
        </p:sp>
        <p:sp>
          <p:nvSpPr>
            <p:cNvPr id="11" name="Title 1">
              <a:extLst>
                <a:ext uri="{FF2B5EF4-FFF2-40B4-BE49-F238E27FC236}">
                  <a16:creationId xmlns:a16="http://schemas.microsoft.com/office/drawing/2014/main" xmlns="" id="{B08F5236-F056-4540-85CE-980CA80B8F20}"/>
                </a:ext>
              </a:extLst>
            </p:cNvPr>
            <p:cNvSpPr txBox="1">
              <a:spLocks/>
            </p:cNvSpPr>
            <p:nvPr/>
          </p:nvSpPr>
          <p:spPr>
            <a:xfrm rot="16200000">
              <a:off x="1041447" y="2491096"/>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6" name="Title 1">
              <a:extLst>
                <a:ext uri="{FF2B5EF4-FFF2-40B4-BE49-F238E27FC236}">
                  <a16:creationId xmlns:a16="http://schemas.microsoft.com/office/drawing/2014/main" xmlns="" id="{91465622-C372-4C2A-9AAD-60E85FE39B46}"/>
                </a:ext>
              </a:extLst>
            </p:cNvPr>
            <p:cNvSpPr txBox="1">
              <a:spLocks/>
            </p:cNvSpPr>
            <p:nvPr/>
          </p:nvSpPr>
          <p:spPr>
            <a:xfrm rot="16200000">
              <a:off x="1041447" y="5245434"/>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7" name="Title 1">
              <a:extLst>
                <a:ext uri="{FF2B5EF4-FFF2-40B4-BE49-F238E27FC236}">
                  <a16:creationId xmlns:a16="http://schemas.microsoft.com/office/drawing/2014/main" xmlns="" id="{A4F56DA0-6198-4DFD-AAB3-A752A3AD9F20}"/>
                </a:ext>
              </a:extLst>
            </p:cNvPr>
            <p:cNvSpPr txBox="1">
              <a:spLocks/>
            </p:cNvSpPr>
            <p:nvPr/>
          </p:nvSpPr>
          <p:spPr>
            <a:xfrm rot="16200000">
              <a:off x="1041447" y="3871270"/>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8" name="Title 1">
              <a:extLst>
                <a:ext uri="{FF2B5EF4-FFF2-40B4-BE49-F238E27FC236}">
                  <a16:creationId xmlns:a16="http://schemas.microsoft.com/office/drawing/2014/main" xmlns="" id="{A34832C5-97B1-402C-AACB-C6338FB917F1}"/>
                </a:ext>
              </a:extLst>
            </p:cNvPr>
            <p:cNvSpPr txBox="1">
              <a:spLocks/>
            </p:cNvSpPr>
            <p:nvPr/>
          </p:nvSpPr>
          <p:spPr>
            <a:xfrm>
              <a:off x="7268804" y="6008799"/>
              <a:ext cx="1292833"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j-ea"/>
                  <a:cs typeface="+mj-cs"/>
                </a:rPr>
                <a:t>71 histone genes</a:t>
              </a:r>
            </a:p>
          </p:txBody>
        </p:sp>
      </p:grpSp>
      <p:sp>
        <p:nvSpPr>
          <p:cNvPr id="13" name="Rectangle 12">
            <a:extLst>
              <a:ext uri="{FF2B5EF4-FFF2-40B4-BE49-F238E27FC236}">
                <a16:creationId xmlns:a16="http://schemas.microsoft.com/office/drawing/2014/main" xmlns="" id="{F05D08A3-B782-482F-982D-99BF5307E138}"/>
              </a:ext>
            </a:extLst>
          </p:cNvPr>
          <p:cNvSpPr/>
          <p:nvPr/>
        </p:nvSpPr>
        <p:spPr>
          <a:xfrm>
            <a:off x="1778021" y="5786079"/>
            <a:ext cx="55879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 Seq shows greater detection of histone genes, a nonpoly(A) mRNA.</a:t>
            </a:r>
          </a:p>
        </p:txBody>
      </p:sp>
    </p:spTree>
    <p:custDataLst>
      <p:tags r:id="rId1"/>
    </p:custDataLst>
    <p:extLst>
      <p:ext uri="{BB962C8B-B14F-4D97-AF65-F5344CB8AC3E}">
        <p14:creationId xmlns:p14="http://schemas.microsoft.com/office/powerpoint/2010/main" val="3013891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Microfluidics</a:t>
            </a:r>
            <a:br>
              <a:rPr lang="en-US" dirty="0"/>
            </a:br>
            <a:r>
              <a:rPr lang="en-US" sz="2400" b="0" dirty="0"/>
              <a:t>To capture, verify, perturb, and process individual cells</a:t>
            </a:r>
          </a:p>
        </p:txBody>
      </p:sp>
      <p:pic>
        <p:nvPicPr>
          <p:cNvPr id="1026" name="Picture 2"/>
          <p:cNvPicPr>
            <a:picLocks noGrp="1" noChangeAspect="1" noChangeArrowheads="1"/>
          </p:cNvPicPr>
          <p:nvPr>
            <p:ph sz="half" idx="1"/>
          </p:nvPr>
        </p:nvPicPr>
        <p:blipFill>
          <a:blip r:embed="rId3" cstate="print"/>
          <a:stretch>
            <a:fillRect/>
          </a:stretch>
        </p:blipFill>
        <p:spPr bwMode="auto">
          <a:xfrm>
            <a:off x="457200" y="2726635"/>
            <a:ext cx="4038600" cy="2268255"/>
          </a:xfrm>
          <a:prstGeom prst="rect">
            <a:avLst/>
          </a:prstGeom>
          <a:noFill/>
          <a:ln w="9525">
            <a:noFill/>
            <a:miter lim="800000"/>
            <a:headEnd/>
            <a:tailEnd/>
          </a:ln>
        </p:spPr>
      </p:pic>
      <p:sp>
        <p:nvSpPr>
          <p:cNvPr id="7" name="TextBox 6"/>
          <p:cNvSpPr txBox="1"/>
          <p:nvPr/>
        </p:nvSpPr>
        <p:spPr>
          <a:xfrm>
            <a:off x="457200" y="6119245"/>
            <a:ext cx="4419600" cy="461665"/>
          </a:xfrm>
          <a:prstGeom prst="rect">
            <a:avLst/>
          </a:prstGeom>
          <a:noFill/>
        </p:spPr>
        <p:txBody>
          <a:bodyPr wrap="square" rtlCol="0">
            <a:spAutoFit/>
          </a:bodyPr>
          <a:lstStyle/>
          <a:p>
            <a:r>
              <a:rPr lang="en-US" sz="1200" dirty="0">
                <a:solidFill>
                  <a:schemeClr val="bg1">
                    <a:lumMod val="50000"/>
                  </a:schemeClr>
                </a:solidFill>
                <a:latin typeface="Proxima Nova" pitchFamily="2" charset="0"/>
              </a:rPr>
              <a:t>Modified from Hedlund and Deng, </a:t>
            </a:r>
          </a:p>
          <a:p>
            <a:r>
              <a:rPr lang="en-US" sz="1200" i="1" dirty="0">
                <a:solidFill>
                  <a:schemeClr val="bg1">
                    <a:lumMod val="50000"/>
                  </a:schemeClr>
                </a:solidFill>
                <a:latin typeface="Proxima Nova" pitchFamily="2" charset="0"/>
              </a:rPr>
              <a:t>Molecular Aspects of Medicine </a:t>
            </a:r>
            <a:r>
              <a:rPr lang="en-US" sz="1200" dirty="0">
                <a:solidFill>
                  <a:schemeClr val="bg1">
                    <a:lumMod val="50000"/>
                  </a:schemeClr>
                </a:solidFill>
                <a:latin typeface="Proxima Nova" pitchFamily="2" charset="0"/>
              </a:rPr>
              <a:t>(2017)</a:t>
            </a:r>
          </a:p>
        </p:txBody>
      </p:sp>
      <p:cxnSp>
        <p:nvCxnSpPr>
          <p:cNvPr id="16" name="Elbow Connector 15"/>
          <p:cNvCxnSpPr>
            <a:cxnSpLocks/>
          </p:cNvCxnSpPr>
          <p:nvPr/>
        </p:nvCxnSpPr>
        <p:spPr>
          <a:xfrm flipV="1">
            <a:off x="2743200" y="2498272"/>
            <a:ext cx="1937093" cy="1221816"/>
          </a:xfrm>
          <a:prstGeom prst="bentConnector3">
            <a:avLst>
              <a:gd name="adj1" fmla="val 50000"/>
            </a:avLst>
          </a:prstGeom>
          <a:ln w="101600">
            <a:solidFill>
              <a:schemeClr val="bg1">
                <a:lumMod val="50000"/>
                <a:alpha val="42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337622BB-EF02-4ED0-B4F9-9D7CC6A6EA98}"/>
              </a:ext>
            </a:extLst>
          </p:cNvPr>
          <p:cNvGrpSpPr/>
          <p:nvPr/>
        </p:nvGrpSpPr>
        <p:grpSpPr>
          <a:xfrm>
            <a:off x="4934996" y="1993306"/>
            <a:ext cx="3547451" cy="4316054"/>
            <a:chOff x="4934996" y="2084746"/>
            <a:chExt cx="3897577" cy="4742040"/>
          </a:xfrm>
        </p:grpSpPr>
        <p:pic>
          <p:nvPicPr>
            <p:cNvPr id="32" name="C1-front.jpg">
              <a:extLst>
                <a:ext uri="{FF2B5EF4-FFF2-40B4-BE49-F238E27FC236}">
                  <a16:creationId xmlns:a16="http://schemas.microsoft.com/office/drawing/2014/main" xmlns="" id="{92A0C288-600F-4FFC-B33D-1F526CB89E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4412" y="2174590"/>
              <a:ext cx="921281" cy="1122908"/>
            </a:xfrm>
            <a:prstGeom prst="rect">
              <a:avLst/>
            </a:prstGeom>
            <a:ln w="12700">
              <a:miter lim="400000"/>
            </a:ln>
          </p:spPr>
        </p:pic>
        <p:pic>
          <p:nvPicPr>
            <p:cNvPr id="14" name="Biomark-front.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05400" y="3720817"/>
              <a:ext cx="870293" cy="1141333"/>
            </a:xfrm>
            <a:prstGeom prst="rect">
              <a:avLst/>
            </a:prstGeom>
            <a:ln w="12700">
              <a:miter lim="400000"/>
            </a:ln>
          </p:spPr>
        </p:pic>
        <p:sp>
          <p:nvSpPr>
            <p:cNvPr id="18" name="TextBox 17"/>
            <p:cNvSpPr txBox="1"/>
            <p:nvPr/>
          </p:nvSpPr>
          <p:spPr>
            <a:xfrm>
              <a:off x="4953000" y="3291561"/>
              <a:ext cx="1143000" cy="457200"/>
            </a:xfrm>
            <a:prstGeom prst="rect">
              <a:avLst/>
            </a:prstGeom>
          </p:spPr>
          <p:txBody>
            <a:bodyPr vert="horz" wrap="none" lIns="91440" tIns="45720" rIns="91440" bIns="45720" rtlCol="0" anchor="t">
              <a:noAutofit/>
            </a:bodyPr>
            <a:lstStyle/>
            <a:p>
              <a:r>
                <a:rPr lang="en-US" sz="1400" b="1" dirty="0">
                  <a:latin typeface="Proxima Nova" pitchFamily="2" charset="0"/>
                </a:rPr>
                <a:t>C1™ system</a:t>
              </a:r>
            </a:p>
          </p:txBody>
        </p:sp>
        <p:sp>
          <p:nvSpPr>
            <p:cNvPr id="19" name="TextBox 18"/>
            <p:cNvSpPr txBox="1"/>
            <p:nvPr/>
          </p:nvSpPr>
          <p:spPr>
            <a:xfrm>
              <a:off x="4953000" y="4822394"/>
              <a:ext cx="1447800" cy="457200"/>
            </a:xfrm>
            <a:prstGeom prst="rect">
              <a:avLst/>
            </a:prstGeom>
          </p:spPr>
          <p:txBody>
            <a:bodyPr vert="horz" wrap="none" lIns="91440" tIns="45720" rIns="91440" bIns="45720" rtlCol="0" anchor="t">
              <a:noAutofit/>
            </a:bodyPr>
            <a:lstStyle/>
            <a:p>
              <a:r>
                <a:rPr lang="en-US" sz="1400" b="1" dirty="0">
                  <a:latin typeface="Proxima Nova" pitchFamily="2" charset="0"/>
                </a:rPr>
                <a:t>Biomark™ HD</a:t>
              </a:r>
            </a:p>
          </p:txBody>
        </p:sp>
        <p:pic>
          <p:nvPicPr>
            <p:cNvPr id="20" name="Picture 1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69988" y="2269435"/>
              <a:ext cx="736272" cy="426906"/>
            </a:xfrm>
            <a:prstGeom prst="roundRect">
              <a:avLst>
                <a:gd name="adj" fmla="val 8594"/>
              </a:avLst>
            </a:prstGeom>
            <a:solidFill>
              <a:srgbClr val="FFFFFF">
                <a:shade val="85000"/>
              </a:srgbClr>
            </a:solidFill>
            <a:ln>
              <a:noFill/>
            </a:ln>
            <a:effectLst/>
          </p:spPr>
        </p:pic>
        <p:pic>
          <p:nvPicPr>
            <p:cNvPr id="21" name="Picture 2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22388" y="2421835"/>
              <a:ext cx="736272" cy="426906"/>
            </a:xfrm>
            <a:prstGeom prst="roundRect">
              <a:avLst>
                <a:gd name="adj" fmla="val 8594"/>
              </a:avLst>
            </a:prstGeom>
            <a:solidFill>
              <a:srgbClr val="FFFFFF">
                <a:shade val="85000"/>
              </a:srgbClr>
            </a:solidFill>
            <a:ln>
              <a:noFill/>
            </a:ln>
            <a:effectLst/>
          </p:spPr>
        </p:pic>
        <p:pic>
          <p:nvPicPr>
            <p:cNvPr id="22" name="Picture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788" y="2574235"/>
              <a:ext cx="736272" cy="426906"/>
            </a:xfrm>
            <a:prstGeom prst="roundRect">
              <a:avLst>
                <a:gd name="adj" fmla="val 8594"/>
              </a:avLst>
            </a:prstGeom>
            <a:solidFill>
              <a:srgbClr val="FFFFFF">
                <a:shade val="85000"/>
              </a:srgbClr>
            </a:solidFill>
            <a:ln>
              <a:noFill/>
            </a:ln>
            <a:effectLst/>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27188" y="2726635"/>
              <a:ext cx="736272" cy="426906"/>
            </a:xfrm>
            <a:prstGeom prst="roundRect">
              <a:avLst>
                <a:gd name="adj" fmla="val 8594"/>
              </a:avLst>
            </a:prstGeom>
            <a:solidFill>
              <a:srgbClr val="FFFFFF">
                <a:shade val="85000"/>
              </a:srgbClr>
            </a:solidFill>
            <a:ln>
              <a:noFill/>
            </a:ln>
            <a:effectLst/>
          </p:spPr>
        </p:pic>
        <p:pic>
          <p:nvPicPr>
            <p:cNvPr id="24" name="Picture 2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79588" y="2879035"/>
              <a:ext cx="736272" cy="426906"/>
            </a:xfrm>
            <a:prstGeom prst="roundRect">
              <a:avLst>
                <a:gd name="adj" fmla="val 8594"/>
              </a:avLst>
            </a:prstGeom>
            <a:solidFill>
              <a:srgbClr val="FFFFFF">
                <a:shade val="85000"/>
              </a:srgbClr>
            </a:solidFill>
            <a:ln>
              <a:noFill/>
            </a:ln>
            <a:effectLst/>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60588" y="2269435"/>
              <a:ext cx="736272" cy="426906"/>
            </a:xfrm>
            <a:prstGeom prst="roundRect">
              <a:avLst>
                <a:gd name="adj" fmla="val 8594"/>
              </a:avLst>
            </a:prstGeom>
            <a:solidFill>
              <a:srgbClr val="FFFFFF">
                <a:shade val="85000"/>
              </a:srgbClr>
            </a:solidFill>
            <a:ln>
              <a:noFill/>
            </a:ln>
            <a:effectLst/>
          </p:spPr>
        </p:pic>
        <p:pic>
          <p:nvPicPr>
            <p:cNvPr id="26" name="Picture 2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12988" y="2421835"/>
              <a:ext cx="736272" cy="426906"/>
            </a:xfrm>
            <a:prstGeom prst="roundRect">
              <a:avLst>
                <a:gd name="adj" fmla="val 8594"/>
              </a:avLst>
            </a:prstGeom>
            <a:solidFill>
              <a:srgbClr val="FFFFFF">
                <a:shade val="85000"/>
              </a:srgbClr>
            </a:solidFill>
            <a:ln>
              <a:noFill/>
            </a:ln>
            <a:effectLst/>
          </p:spPr>
        </p:pic>
        <p:pic>
          <p:nvPicPr>
            <p:cNvPr id="27" name="Picture 2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65388" y="2574235"/>
              <a:ext cx="736272" cy="426906"/>
            </a:xfrm>
            <a:prstGeom prst="roundRect">
              <a:avLst>
                <a:gd name="adj" fmla="val 8594"/>
              </a:avLst>
            </a:prstGeom>
            <a:solidFill>
              <a:srgbClr val="FFFFFF">
                <a:shade val="85000"/>
              </a:srgbClr>
            </a:solidFill>
            <a:ln>
              <a:noFill/>
            </a:ln>
            <a:effectLst/>
          </p:spPr>
        </p:pic>
        <p:pic>
          <p:nvPicPr>
            <p:cNvPr id="28" name="Picture 2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17788" y="2726635"/>
              <a:ext cx="736272" cy="426906"/>
            </a:xfrm>
            <a:prstGeom prst="roundRect">
              <a:avLst>
                <a:gd name="adj" fmla="val 8594"/>
              </a:avLst>
            </a:prstGeom>
            <a:solidFill>
              <a:srgbClr val="FFFFFF">
                <a:shade val="85000"/>
              </a:srgbClr>
            </a:solidFill>
            <a:ln>
              <a:noFill/>
            </a:ln>
            <a:effectLst/>
          </p:spPr>
        </p:pic>
        <p:pic>
          <p:nvPicPr>
            <p:cNvPr id="29" name="Picture 2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70188" y="2879035"/>
              <a:ext cx="736272" cy="426906"/>
            </a:xfrm>
            <a:prstGeom prst="roundRect">
              <a:avLst>
                <a:gd name="adj" fmla="val 8594"/>
              </a:avLst>
            </a:prstGeom>
            <a:solidFill>
              <a:srgbClr val="FFFFFF">
                <a:shade val="85000"/>
              </a:srgbClr>
            </a:solidFill>
            <a:ln>
              <a:noFill/>
            </a:ln>
            <a:effectLst/>
          </p:spPr>
        </p:pic>
        <p:pic>
          <p:nvPicPr>
            <p:cNvPr id="1027" name="Picture 3"/>
            <p:cNvPicPr>
              <a:picLocks noChangeAspect="1" noChangeArrowheads="1"/>
            </p:cNvPicPr>
            <p:nvPr/>
          </p:nvPicPr>
          <p:blipFill>
            <a:blip r:embed="rId7" cstate="print"/>
            <a:srcRect/>
            <a:stretch>
              <a:fillRect/>
            </a:stretch>
          </p:blipFill>
          <p:spPr bwMode="auto">
            <a:xfrm>
              <a:off x="6391477" y="3799940"/>
              <a:ext cx="569845" cy="386762"/>
            </a:xfrm>
            <a:prstGeom prst="rect">
              <a:avLst/>
            </a:prstGeom>
            <a:noFill/>
            <a:ln w="9525">
              <a:noFill/>
              <a:miter lim="800000"/>
              <a:headEnd/>
              <a:tailEnd/>
            </a:ln>
          </p:spPr>
        </p:pic>
        <p:pic>
          <p:nvPicPr>
            <p:cNvPr id="1028" name="Picture 4"/>
            <p:cNvPicPr>
              <a:picLocks noChangeAspect="1" noChangeArrowheads="1"/>
            </p:cNvPicPr>
            <p:nvPr/>
          </p:nvPicPr>
          <p:blipFill>
            <a:blip r:embed="rId8" cstate="print"/>
            <a:srcRect/>
            <a:stretch>
              <a:fillRect/>
            </a:stretch>
          </p:blipFill>
          <p:spPr bwMode="auto">
            <a:xfrm>
              <a:off x="6937542" y="4242813"/>
              <a:ext cx="575446" cy="386762"/>
            </a:xfrm>
            <a:prstGeom prst="rect">
              <a:avLst/>
            </a:prstGeom>
            <a:noFill/>
            <a:ln w="9525">
              <a:noFill/>
              <a:miter lim="800000"/>
              <a:headEnd/>
              <a:tailEnd/>
            </a:ln>
          </p:spPr>
        </p:pic>
        <p:pic>
          <p:nvPicPr>
            <p:cNvPr id="1029" name="Picture 5"/>
            <p:cNvPicPr>
              <a:picLocks noChangeAspect="1" noChangeArrowheads="1"/>
            </p:cNvPicPr>
            <p:nvPr/>
          </p:nvPicPr>
          <p:blipFill>
            <a:blip r:embed="rId9" cstate="print"/>
            <a:srcRect/>
            <a:stretch>
              <a:fillRect/>
            </a:stretch>
          </p:blipFill>
          <p:spPr bwMode="auto">
            <a:xfrm>
              <a:off x="7512988" y="4622795"/>
              <a:ext cx="607769" cy="412855"/>
            </a:xfrm>
            <a:prstGeom prst="rect">
              <a:avLst/>
            </a:prstGeom>
            <a:noFill/>
            <a:ln w="9525">
              <a:noFill/>
              <a:miter lim="800000"/>
              <a:headEnd/>
              <a:tailEnd/>
            </a:ln>
          </p:spPr>
        </p:pic>
        <p:pic>
          <p:nvPicPr>
            <p:cNvPr id="30" name="Picture 5">
              <a:extLst>
                <a:ext uri="{FF2B5EF4-FFF2-40B4-BE49-F238E27FC236}">
                  <a16:creationId xmlns:a16="http://schemas.microsoft.com/office/drawing/2014/main" xmlns="" id="{9C0D4AEC-CD95-43AA-AD2F-4C22233CCEE3}"/>
                </a:ext>
              </a:extLst>
            </p:cNvPr>
            <p:cNvPicPr>
              <a:picLocks noChangeAspect="1" noChangeArrowheads="1"/>
            </p:cNvPicPr>
            <p:nvPr/>
          </p:nvPicPr>
          <p:blipFill>
            <a:blip r:embed="rId10" cstate="print"/>
            <a:srcRect/>
            <a:stretch>
              <a:fillRect/>
            </a:stretch>
          </p:blipFill>
          <p:spPr bwMode="auto">
            <a:xfrm>
              <a:off x="5083708" y="5311341"/>
              <a:ext cx="970722" cy="1028634"/>
            </a:xfrm>
            <a:prstGeom prst="rect">
              <a:avLst/>
            </a:prstGeom>
            <a:noFill/>
            <a:ln w="9525">
              <a:noFill/>
              <a:miter lim="800000"/>
              <a:headEnd/>
              <a:tailEnd/>
            </a:ln>
          </p:spPr>
        </p:pic>
        <p:sp>
          <p:nvSpPr>
            <p:cNvPr id="31" name="TextBox 30">
              <a:extLst>
                <a:ext uri="{FF2B5EF4-FFF2-40B4-BE49-F238E27FC236}">
                  <a16:creationId xmlns:a16="http://schemas.microsoft.com/office/drawing/2014/main" xmlns="" id="{AFABEDC1-43F8-4AF3-ABBA-6BAECD6B36CA}"/>
                </a:ext>
              </a:extLst>
            </p:cNvPr>
            <p:cNvSpPr txBox="1"/>
            <p:nvPr/>
          </p:nvSpPr>
          <p:spPr>
            <a:xfrm>
              <a:off x="4953000" y="6369586"/>
              <a:ext cx="1447800" cy="457200"/>
            </a:xfrm>
            <a:prstGeom prst="rect">
              <a:avLst/>
            </a:prstGeom>
          </p:spPr>
          <p:txBody>
            <a:bodyPr vert="horz" wrap="none" lIns="91440" tIns="45720" rIns="91440" bIns="45720" rtlCol="0" anchor="t">
              <a:noAutofit/>
            </a:bodyPr>
            <a:lstStyle/>
            <a:p>
              <a:r>
                <a:rPr lang="en-US" sz="1400" b="1" dirty="0">
                  <a:latin typeface="Proxima Nova" pitchFamily="2" charset="0"/>
                </a:rPr>
                <a:t>Polaris™</a:t>
              </a:r>
            </a:p>
          </p:txBody>
        </p:sp>
        <p:sp>
          <p:nvSpPr>
            <p:cNvPr id="34" name="Rectangle 33">
              <a:extLst>
                <a:ext uri="{FF2B5EF4-FFF2-40B4-BE49-F238E27FC236}">
                  <a16:creationId xmlns:a16="http://schemas.microsoft.com/office/drawing/2014/main" xmlns="" id="{91989966-BE75-4C7B-B531-6434F77B6C0E}"/>
                </a:ext>
              </a:extLst>
            </p:cNvPr>
            <p:cNvSpPr/>
            <p:nvPr/>
          </p:nvSpPr>
          <p:spPr>
            <a:xfrm>
              <a:off x="4948247" y="2084746"/>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xmlns="" id="{E777CDBE-EFFE-42B9-809B-69F2B09974BA}"/>
                </a:ext>
              </a:extLst>
            </p:cNvPr>
            <p:cNvSpPr/>
            <p:nvPr/>
          </p:nvSpPr>
          <p:spPr>
            <a:xfrm>
              <a:off x="4954872" y="3655127"/>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xmlns="" id="{479453D4-A666-43CC-80FA-6E418A4BF30C}"/>
                </a:ext>
              </a:extLst>
            </p:cNvPr>
            <p:cNvSpPr/>
            <p:nvPr/>
          </p:nvSpPr>
          <p:spPr>
            <a:xfrm>
              <a:off x="4934996" y="5238763"/>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
              <a:extLst>
                <a:ext uri="{FF2B5EF4-FFF2-40B4-BE49-F238E27FC236}">
                  <a16:creationId xmlns:a16="http://schemas.microsoft.com/office/drawing/2014/main" xmlns="" id="{33E60063-8800-4A0B-A3E5-6030C99C577E}"/>
                </a:ext>
              </a:extLst>
            </p:cNvPr>
            <p:cNvPicPr>
              <a:picLocks noChangeAspect="1" noChangeArrowheads="1"/>
            </p:cNvPicPr>
            <p:nvPr/>
          </p:nvPicPr>
          <p:blipFill>
            <a:blip r:embed="rId7" cstate="print"/>
            <a:srcRect/>
            <a:stretch>
              <a:fillRect/>
            </a:stretch>
          </p:blipFill>
          <p:spPr bwMode="auto">
            <a:xfrm>
              <a:off x="6389258" y="5397148"/>
              <a:ext cx="569845" cy="386762"/>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4074754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47934A8-CCB4-4FDF-BD49-3F56196FAEDC}"/>
              </a:ext>
            </a:extLst>
          </p:cNvPr>
          <p:cNvPicPr>
            <a:picLocks noChangeAspect="1"/>
          </p:cNvPicPr>
          <p:nvPr/>
        </p:nvPicPr>
        <p:blipFill>
          <a:blip r:embed="rId3"/>
          <a:stretch>
            <a:fillRect/>
          </a:stretch>
        </p:blipFill>
        <p:spPr>
          <a:xfrm>
            <a:off x="1011275" y="2453016"/>
            <a:ext cx="1897589" cy="2725344"/>
          </a:xfrm>
          <a:prstGeom prst="rect">
            <a:avLst/>
          </a:prstGeom>
        </p:spPr>
      </p:pic>
      <p:sp>
        <p:nvSpPr>
          <p:cNvPr id="2" name="Title 1">
            <a:extLst>
              <a:ext uri="{FF2B5EF4-FFF2-40B4-BE49-F238E27FC236}">
                <a16:creationId xmlns:a16="http://schemas.microsoft.com/office/drawing/2014/main" xmlns="" id="{9EE1F5F8-7753-4B52-8DFC-EFB6F41A3881}"/>
              </a:ext>
            </a:extLst>
          </p:cNvPr>
          <p:cNvSpPr>
            <a:spLocks noGrp="1"/>
          </p:cNvSpPr>
          <p:nvPr>
            <p:ph type="title"/>
          </p:nvPr>
        </p:nvSpPr>
        <p:spPr/>
        <p:txBody>
          <a:bodyPr/>
          <a:lstStyle/>
          <a:p>
            <a:r>
              <a:rPr lang="en-US"/>
              <a:t>Total RNA Seq </a:t>
            </a:r>
            <a:br>
              <a:rPr lang="en-US"/>
            </a:br>
            <a:r>
              <a:rPr lang="en-US" sz="2400" b="0"/>
              <a:t>Detects more nonpoly(A), Neat1 isoforms than SMART-Seq v4</a:t>
            </a:r>
            <a:endParaRPr lang="en-US" b="0" dirty="0"/>
          </a:p>
        </p:txBody>
      </p:sp>
      <p:sp>
        <p:nvSpPr>
          <p:cNvPr id="9" name="Content Placeholder 2">
            <a:extLst>
              <a:ext uri="{FF2B5EF4-FFF2-40B4-BE49-F238E27FC236}">
                <a16:creationId xmlns:a16="http://schemas.microsoft.com/office/drawing/2014/main" xmlns="" id="{31473BD7-6F1A-4D7F-A8F6-3F4F7EDFFEC5}"/>
              </a:ext>
            </a:extLst>
          </p:cNvPr>
          <p:cNvSpPr txBox="1">
            <a:spLocks/>
          </p:cNvSpPr>
          <p:nvPr/>
        </p:nvSpPr>
        <p:spPr>
          <a:xfrm>
            <a:off x="1838496" y="2178437"/>
            <a:ext cx="505418" cy="29362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TRS</a:t>
            </a:r>
          </a:p>
        </p:txBody>
      </p:sp>
      <p:sp>
        <p:nvSpPr>
          <p:cNvPr id="10" name="Content Placeholder 2">
            <a:extLst>
              <a:ext uri="{FF2B5EF4-FFF2-40B4-BE49-F238E27FC236}">
                <a16:creationId xmlns:a16="http://schemas.microsoft.com/office/drawing/2014/main" xmlns="" id="{C48E7F65-D10F-4D38-B8D3-0F59C8828B87}"/>
              </a:ext>
            </a:extLst>
          </p:cNvPr>
          <p:cNvSpPr txBox="1">
            <a:spLocks/>
          </p:cNvSpPr>
          <p:nvPr/>
        </p:nvSpPr>
        <p:spPr>
          <a:xfrm>
            <a:off x="2341768" y="2185990"/>
            <a:ext cx="505418" cy="29362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SSv4</a:t>
            </a:r>
          </a:p>
        </p:txBody>
      </p:sp>
      <p:grpSp>
        <p:nvGrpSpPr>
          <p:cNvPr id="20" name="Group 19">
            <a:extLst>
              <a:ext uri="{FF2B5EF4-FFF2-40B4-BE49-F238E27FC236}">
                <a16:creationId xmlns:a16="http://schemas.microsoft.com/office/drawing/2014/main" xmlns="" id="{B0E84313-236F-4AA4-859A-C98B4C11D575}"/>
              </a:ext>
            </a:extLst>
          </p:cNvPr>
          <p:cNvGrpSpPr/>
          <p:nvPr/>
        </p:nvGrpSpPr>
        <p:grpSpPr>
          <a:xfrm>
            <a:off x="2933822" y="2880077"/>
            <a:ext cx="990978" cy="778259"/>
            <a:chOff x="3063309" y="2269667"/>
            <a:chExt cx="990978" cy="778259"/>
          </a:xfrm>
        </p:grpSpPr>
        <p:sp>
          <p:nvSpPr>
            <p:cNvPr id="8" name="Content Placeholder 2">
              <a:extLst>
                <a:ext uri="{FF2B5EF4-FFF2-40B4-BE49-F238E27FC236}">
                  <a16:creationId xmlns:a16="http://schemas.microsoft.com/office/drawing/2014/main" xmlns="" id="{FC758563-7356-4D8B-8F3E-A68263CEC18F}"/>
                </a:ext>
              </a:extLst>
            </p:cNvPr>
            <p:cNvSpPr txBox="1">
              <a:spLocks/>
            </p:cNvSpPr>
            <p:nvPr/>
          </p:nvSpPr>
          <p:spPr>
            <a:xfrm>
              <a:off x="3063309" y="2269667"/>
              <a:ext cx="990978" cy="293629"/>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Proxima Nova"/>
                  <a:ea typeface="+mn-ea"/>
                  <a:cs typeface="+mn-cs"/>
                </a:rPr>
                <a:t>log2(TPM+1)</a:t>
              </a:r>
            </a:p>
          </p:txBody>
        </p:sp>
        <p:pic>
          <p:nvPicPr>
            <p:cNvPr id="18" name="Picture 17">
              <a:extLst>
                <a:ext uri="{FF2B5EF4-FFF2-40B4-BE49-F238E27FC236}">
                  <a16:creationId xmlns:a16="http://schemas.microsoft.com/office/drawing/2014/main" xmlns="" id="{CA844473-42AF-4501-B2B4-60907A34313C}"/>
                </a:ext>
              </a:extLst>
            </p:cNvPr>
            <p:cNvPicPr>
              <a:picLocks noChangeAspect="1"/>
            </p:cNvPicPr>
            <p:nvPr/>
          </p:nvPicPr>
          <p:blipFill>
            <a:blip r:embed="rId4"/>
            <a:stretch>
              <a:fillRect/>
            </a:stretch>
          </p:blipFill>
          <p:spPr>
            <a:xfrm>
              <a:off x="3126056" y="2530027"/>
              <a:ext cx="234834" cy="382044"/>
            </a:xfrm>
            <a:prstGeom prst="rect">
              <a:avLst/>
            </a:prstGeom>
          </p:spPr>
        </p:pic>
        <p:sp>
          <p:nvSpPr>
            <p:cNvPr id="19" name="Content Placeholder 2">
              <a:extLst>
                <a:ext uri="{FF2B5EF4-FFF2-40B4-BE49-F238E27FC236}">
                  <a16:creationId xmlns:a16="http://schemas.microsoft.com/office/drawing/2014/main" xmlns="" id="{E548E1AF-2851-423F-8FA9-B910A48742CF}"/>
                </a:ext>
              </a:extLst>
            </p:cNvPr>
            <p:cNvSpPr txBox="1">
              <a:spLocks/>
            </p:cNvSpPr>
            <p:nvPr/>
          </p:nvSpPr>
          <p:spPr>
            <a:xfrm>
              <a:off x="3275343" y="2483464"/>
              <a:ext cx="382084" cy="56446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Proxima Nova"/>
                  <a:ea typeface="+mn-ea"/>
                  <a:cs typeface="+mn-cs"/>
                </a:rPr>
                <a:t>4</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solidFill>
                <a:effectLst/>
                <a:uLnTx/>
                <a:uFillTx/>
                <a:latin typeface="Proxima Nova"/>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Proxima Nova"/>
                  <a:ea typeface="+mn-ea"/>
                  <a:cs typeface="+mn-cs"/>
                </a:rPr>
                <a:t>0</a:t>
              </a:r>
            </a:p>
          </p:txBody>
        </p:sp>
      </p:grpSp>
      <p:sp>
        <p:nvSpPr>
          <p:cNvPr id="32" name="Rectangle 31">
            <a:extLst>
              <a:ext uri="{FF2B5EF4-FFF2-40B4-BE49-F238E27FC236}">
                <a16:creationId xmlns:a16="http://schemas.microsoft.com/office/drawing/2014/main" xmlns="" id="{350A3113-D765-4449-81D8-30838FC644D3}"/>
              </a:ext>
            </a:extLst>
          </p:cNvPr>
          <p:cNvSpPr/>
          <p:nvPr/>
        </p:nvSpPr>
        <p:spPr>
          <a:xfrm>
            <a:off x="1626642" y="1829662"/>
            <a:ext cx="1623620"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roxima Nova"/>
                <a:ea typeface="+mn-ea"/>
                <a:cs typeface="+mn-cs"/>
              </a:rPr>
              <a:t>Average expression</a:t>
            </a:r>
          </a:p>
        </p:txBody>
      </p:sp>
      <p:sp>
        <p:nvSpPr>
          <p:cNvPr id="17" name="Right Brace 16">
            <a:extLst>
              <a:ext uri="{FF2B5EF4-FFF2-40B4-BE49-F238E27FC236}">
                <a16:creationId xmlns:a16="http://schemas.microsoft.com/office/drawing/2014/main" xmlns="" id="{70B4D91A-293A-473A-8CBD-E0249DFFB24F}"/>
              </a:ext>
            </a:extLst>
          </p:cNvPr>
          <p:cNvSpPr/>
          <p:nvPr/>
        </p:nvSpPr>
        <p:spPr>
          <a:xfrm rot="16200000">
            <a:off x="2070103" y="2227165"/>
            <a:ext cx="52581" cy="4529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8" name="Right Brace 27">
            <a:extLst>
              <a:ext uri="{FF2B5EF4-FFF2-40B4-BE49-F238E27FC236}">
                <a16:creationId xmlns:a16="http://schemas.microsoft.com/office/drawing/2014/main" xmlns="" id="{48F75E44-3A63-4C77-9C14-A24FF0A8A6C4}"/>
              </a:ext>
            </a:extLst>
          </p:cNvPr>
          <p:cNvSpPr/>
          <p:nvPr/>
        </p:nvSpPr>
        <p:spPr>
          <a:xfrm rot="16200000">
            <a:off x="2581591" y="2226081"/>
            <a:ext cx="52581" cy="4529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5" name="Content Placeholder 2">
            <a:extLst>
              <a:ext uri="{FF2B5EF4-FFF2-40B4-BE49-F238E27FC236}">
                <a16:creationId xmlns:a16="http://schemas.microsoft.com/office/drawing/2014/main" xmlns="" id="{FBEE11F3-B9CB-4E13-BBFF-CA449A70642A}"/>
              </a:ext>
            </a:extLst>
          </p:cNvPr>
          <p:cNvSpPr txBox="1">
            <a:spLocks/>
          </p:cNvSpPr>
          <p:nvPr/>
        </p:nvSpPr>
        <p:spPr>
          <a:xfrm>
            <a:off x="426947" y="2571626"/>
            <a:ext cx="664704" cy="211037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(22,743)</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(2994)</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(1,145)</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(512)</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(1,053)</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(3,300)</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(3,441)</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(3,524)</a:t>
            </a:r>
          </a:p>
        </p:txBody>
      </p:sp>
      <p:sp>
        <p:nvSpPr>
          <p:cNvPr id="26" name="Content Placeholder 2">
            <a:extLst>
              <a:ext uri="{FF2B5EF4-FFF2-40B4-BE49-F238E27FC236}">
                <a16:creationId xmlns:a16="http://schemas.microsoft.com/office/drawing/2014/main" xmlns="" id="{F404EBBE-A0CF-49B6-8805-3702DF321C54}"/>
              </a:ext>
            </a:extLst>
          </p:cNvPr>
          <p:cNvSpPr txBox="1">
            <a:spLocks/>
          </p:cNvSpPr>
          <p:nvPr/>
        </p:nvSpPr>
        <p:spPr>
          <a:xfrm>
            <a:off x="496151" y="2365507"/>
            <a:ext cx="1344095" cy="293629"/>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Proxima Nova"/>
                <a:ea typeface="+mn-ea"/>
                <a:cs typeface="+mn-cs"/>
              </a:rPr>
              <a:t>(length) Neat1 isoform</a:t>
            </a:r>
          </a:p>
        </p:txBody>
      </p:sp>
      <p:grpSp>
        <p:nvGrpSpPr>
          <p:cNvPr id="3" name="Group 2">
            <a:extLst>
              <a:ext uri="{FF2B5EF4-FFF2-40B4-BE49-F238E27FC236}">
                <a16:creationId xmlns:a16="http://schemas.microsoft.com/office/drawing/2014/main" xmlns="" id="{C5B26BBC-FDBF-46E1-850B-5A0844F33DDB}"/>
              </a:ext>
            </a:extLst>
          </p:cNvPr>
          <p:cNvGrpSpPr/>
          <p:nvPr/>
        </p:nvGrpSpPr>
        <p:grpSpPr>
          <a:xfrm>
            <a:off x="3511342" y="1779419"/>
            <a:ext cx="5346272" cy="3398941"/>
            <a:chOff x="3511342" y="1779419"/>
            <a:chExt cx="5346272" cy="4358865"/>
          </a:xfrm>
        </p:grpSpPr>
        <p:sp>
          <p:nvSpPr>
            <p:cNvPr id="22" name="Content Placeholder 2">
              <a:extLst>
                <a:ext uri="{FF2B5EF4-FFF2-40B4-BE49-F238E27FC236}">
                  <a16:creationId xmlns:a16="http://schemas.microsoft.com/office/drawing/2014/main" xmlns="" id="{E5C8DB61-7EFE-4A7B-A1EE-3C44AE2880A0}"/>
                </a:ext>
              </a:extLst>
            </p:cNvPr>
            <p:cNvSpPr txBox="1">
              <a:spLocks/>
            </p:cNvSpPr>
            <p:nvPr/>
          </p:nvSpPr>
          <p:spPr>
            <a:xfrm>
              <a:off x="4343639" y="1779419"/>
              <a:ext cx="2393973" cy="2936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Total RNA Seq single cells</a:t>
              </a:r>
            </a:p>
          </p:txBody>
        </p:sp>
        <p:sp>
          <p:nvSpPr>
            <p:cNvPr id="23" name="Content Placeholder 2">
              <a:extLst>
                <a:ext uri="{FF2B5EF4-FFF2-40B4-BE49-F238E27FC236}">
                  <a16:creationId xmlns:a16="http://schemas.microsoft.com/office/drawing/2014/main" xmlns="" id="{8AE9810E-9F5A-4BD6-B8C0-FD071C5C342F}"/>
                </a:ext>
              </a:extLst>
            </p:cNvPr>
            <p:cNvSpPr txBox="1">
              <a:spLocks/>
            </p:cNvSpPr>
            <p:nvPr/>
          </p:nvSpPr>
          <p:spPr>
            <a:xfrm>
              <a:off x="6510812" y="1779419"/>
              <a:ext cx="2346802" cy="2936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SMART-Seq v4 single cells</a:t>
              </a:r>
            </a:p>
          </p:txBody>
        </p:sp>
        <p:sp>
          <p:nvSpPr>
            <p:cNvPr id="29" name="Rectangle 28">
              <a:extLst>
                <a:ext uri="{FF2B5EF4-FFF2-40B4-BE49-F238E27FC236}">
                  <a16:creationId xmlns:a16="http://schemas.microsoft.com/office/drawing/2014/main" xmlns="" id="{66B895D0-ABDA-49AF-8501-DA01DBF8D0FF}"/>
                </a:ext>
              </a:extLst>
            </p:cNvPr>
            <p:cNvSpPr/>
            <p:nvPr/>
          </p:nvSpPr>
          <p:spPr>
            <a:xfrm>
              <a:off x="3526779" y="2571626"/>
              <a:ext cx="1023724" cy="307777"/>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30" name="Rectangle 29">
              <a:extLst>
                <a:ext uri="{FF2B5EF4-FFF2-40B4-BE49-F238E27FC236}">
                  <a16:creationId xmlns:a16="http://schemas.microsoft.com/office/drawing/2014/main" xmlns="" id="{58625A55-8505-47BA-9A44-1985D9D04D2F}"/>
                </a:ext>
              </a:extLst>
            </p:cNvPr>
            <p:cNvSpPr/>
            <p:nvPr/>
          </p:nvSpPr>
          <p:spPr>
            <a:xfrm>
              <a:off x="3526779" y="3914459"/>
              <a:ext cx="1023724" cy="307777"/>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HL-60</a:t>
              </a:r>
            </a:p>
          </p:txBody>
        </p:sp>
        <p:sp>
          <p:nvSpPr>
            <p:cNvPr id="31" name="Rectangle 30">
              <a:extLst>
                <a:ext uri="{FF2B5EF4-FFF2-40B4-BE49-F238E27FC236}">
                  <a16:creationId xmlns:a16="http://schemas.microsoft.com/office/drawing/2014/main" xmlns="" id="{7AE2DD2D-C6D2-47B3-BE2C-953940F4F99C}"/>
                </a:ext>
              </a:extLst>
            </p:cNvPr>
            <p:cNvSpPr/>
            <p:nvPr/>
          </p:nvSpPr>
          <p:spPr>
            <a:xfrm>
              <a:off x="3511342" y="5167806"/>
              <a:ext cx="1039161" cy="52322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pic>
          <p:nvPicPr>
            <p:cNvPr id="5" name="Picture 4">
              <a:extLst>
                <a:ext uri="{FF2B5EF4-FFF2-40B4-BE49-F238E27FC236}">
                  <a16:creationId xmlns:a16="http://schemas.microsoft.com/office/drawing/2014/main" xmlns="" id="{36EA9C6E-2146-4003-A5A1-A76A5554FD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343" y="2073048"/>
              <a:ext cx="4378357" cy="4065236"/>
            </a:xfrm>
            <a:prstGeom prst="rect">
              <a:avLst/>
            </a:prstGeom>
          </p:spPr>
        </p:pic>
      </p:grpSp>
      <p:sp>
        <p:nvSpPr>
          <p:cNvPr id="24" name="Content Placeholder 2">
            <a:extLst>
              <a:ext uri="{FF2B5EF4-FFF2-40B4-BE49-F238E27FC236}">
                <a16:creationId xmlns:a16="http://schemas.microsoft.com/office/drawing/2014/main" xmlns="" id="{0DC933D4-488D-4E7F-B290-D5F9DD81DE8B}"/>
              </a:ext>
            </a:extLst>
          </p:cNvPr>
          <p:cNvSpPr txBox="1">
            <a:spLocks/>
          </p:cNvSpPr>
          <p:nvPr/>
        </p:nvSpPr>
        <p:spPr>
          <a:xfrm>
            <a:off x="457200" y="5238239"/>
            <a:ext cx="4132162" cy="36487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Neat1 = nuclear-enriched abundant </a:t>
            </a:r>
            <a:r>
              <a:rPr lang="en-US" sz="1200" dirty="0">
                <a:solidFill>
                  <a:prstClr val="white">
                    <a:lumMod val="50000"/>
                  </a:prstClr>
                </a:solidFill>
                <a:latin typeface="Proxima Nova"/>
              </a:rPr>
              <a:t>t</a:t>
            </a: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ranscript 1</a:t>
            </a:r>
          </a:p>
        </p:txBody>
      </p:sp>
      <p:sp>
        <p:nvSpPr>
          <p:cNvPr id="27" name="Rectangle 26">
            <a:extLst>
              <a:ext uri="{FF2B5EF4-FFF2-40B4-BE49-F238E27FC236}">
                <a16:creationId xmlns:a16="http://schemas.microsoft.com/office/drawing/2014/main" xmlns="" id="{7308665A-5416-4914-B7C9-495FC18457F0}"/>
              </a:ext>
            </a:extLst>
          </p:cNvPr>
          <p:cNvSpPr/>
          <p:nvPr/>
        </p:nvSpPr>
        <p:spPr>
          <a:xfrm>
            <a:off x="1568858" y="5786079"/>
            <a:ext cx="600628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shows greater detection in the isoforms of a nonpoly(A), noncoding RNA.</a:t>
            </a:r>
          </a:p>
        </p:txBody>
      </p:sp>
    </p:spTree>
    <p:custDataLst>
      <p:tags r:id="rId1"/>
    </p:custDataLst>
    <p:extLst>
      <p:ext uri="{BB962C8B-B14F-4D97-AF65-F5344CB8AC3E}">
        <p14:creationId xmlns:p14="http://schemas.microsoft.com/office/powerpoint/2010/main" val="3474533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8CBC8-C487-4585-B342-1254907C37B2}"/>
              </a:ext>
            </a:extLst>
          </p:cNvPr>
          <p:cNvSpPr>
            <a:spLocks noGrp="1"/>
          </p:cNvSpPr>
          <p:nvPr>
            <p:ph type="title"/>
          </p:nvPr>
        </p:nvSpPr>
        <p:spPr/>
        <p:txBody>
          <a:bodyPr/>
          <a:lstStyle/>
          <a:p>
            <a:r>
              <a:rPr lang="en-US" dirty="0"/>
              <a:t>Conclusion</a:t>
            </a:r>
          </a:p>
        </p:txBody>
      </p:sp>
    </p:spTree>
    <p:custDataLst>
      <p:tags r:id="rId1"/>
    </p:custDataLst>
    <p:extLst>
      <p:ext uri="{BB962C8B-B14F-4D97-AF65-F5344CB8AC3E}">
        <p14:creationId xmlns:p14="http://schemas.microsoft.com/office/powerpoint/2010/main" val="63246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54D251-4827-4F63-B3B6-2807E2F77B98}"/>
              </a:ext>
            </a:extLst>
          </p:cNvPr>
          <p:cNvSpPr>
            <a:spLocks noGrp="1"/>
          </p:cNvSpPr>
          <p:nvPr>
            <p:ph type="title"/>
          </p:nvPr>
        </p:nvSpPr>
        <p:spPr/>
        <p:txBody>
          <a:bodyPr/>
          <a:lstStyle/>
          <a:p>
            <a:r>
              <a:rPr lang="en-US" dirty="0"/>
              <a:t>Total RNA-</a:t>
            </a:r>
            <a:r>
              <a:rPr lang="en-US" dirty="0" err="1"/>
              <a:t>Seq</a:t>
            </a:r>
            <a:r>
              <a:rPr lang="en-US" dirty="0"/>
              <a:t> methods can detect full-length </a:t>
            </a:r>
            <a:r>
              <a:rPr lang="en-US" dirty="0" err="1"/>
              <a:t>nonpoly</a:t>
            </a:r>
            <a:r>
              <a:rPr lang="en-US" dirty="0"/>
              <a:t>(A) isoforms</a:t>
            </a:r>
          </a:p>
        </p:txBody>
      </p:sp>
      <p:graphicFrame>
        <p:nvGraphicFramePr>
          <p:cNvPr id="4" name="Content Placeholder 6">
            <a:extLst>
              <a:ext uri="{FF2B5EF4-FFF2-40B4-BE49-F238E27FC236}">
                <a16:creationId xmlns:a16="http://schemas.microsoft.com/office/drawing/2014/main" xmlns="" id="{45C21028-2099-4959-A6D1-3E72AB9806E9}"/>
              </a:ext>
            </a:extLst>
          </p:cNvPr>
          <p:cNvGraphicFramePr>
            <a:graphicFrameLocks noGrp="1"/>
          </p:cNvGraphicFramePr>
          <p:nvPr>
            <p:ph idx="1"/>
            <p:extLst>
              <p:ext uri="{D42A27DB-BD31-4B8C-83A1-F6EECF244321}">
                <p14:modId xmlns:p14="http://schemas.microsoft.com/office/powerpoint/2010/main" val="3091849513"/>
              </p:ext>
            </p:extLst>
          </p:nvPr>
        </p:nvGraphicFramePr>
        <p:xfrm>
          <a:off x="457200" y="2286000"/>
          <a:ext cx="8229603" cy="3478347"/>
        </p:xfrm>
        <a:graphic>
          <a:graphicData uri="http://schemas.openxmlformats.org/drawingml/2006/table">
            <a:tbl>
              <a:tblPr firstRow="1" bandRow="1">
                <a:tableStyleId>{5C22544A-7EE6-4342-B048-85BDC9FD1C3A}</a:tableStyleId>
              </a:tblPr>
              <a:tblGrid>
                <a:gridCol w="1960323">
                  <a:extLst>
                    <a:ext uri="{9D8B030D-6E8A-4147-A177-3AD203B41FA5}">
                      <a16:colId xmlns:a16="http://schemas.microsoft.com/office/drawing/2014/main" xmlns="" val="20000"/>
                    </a:ext>
                  </a:extLst>
                </a:gridCol>
                <a:gridCol w="1567320">
                  <a:extLst>
                    <a:ext uri="{9D8B030D-6E8A-4147-A177-3AD203B41FA5}">
                      <a16:colId xmlns:a16="http://schemas.microsoft.com/office/drawing/2014/main" xmlns="" val="1334717601"/>
                    </a:ext>
                  </a:extLst>
                </a:gridCol>
                <a:gridCol w="1567320">
                  <a:extLst>
                    <a:ext uri="{9D8B030D-6E8A-4147-A177-3AD203B41FA5}">
                      <a16:colId xmlns:a16="http://schemas.microsoft.com/office/drawing/2014/main" xmlns="" val="1151655315"/>
                    </a:ext>
                  </a:extLst>
                </a:gridCol>
                <a:gridCol w="1567320">
                  <a:extLst>
                    <a:ext uri="{9D8B030D-6E8A-4147-A177-3AD203B41FA5}">
                      <a16:colId xmlns:a16="http://schemas.microsoft.com/office/drawing/2014/main" xmlns="" val="2166536524"/>
                    </a:ext>
                  </a:extLst>
                </a:gridCol>
                <a:gridCol w="1567320">
                  <a:extLst>
                    <a:ext uri="{9D8B030D-6E8A-4147-A177-3AD203B41FA5}">
                      <a16:colId xmlns:a16="http://schemas.microsoft.com/office/drawing/2014/main" xmlns="" val="3926483754"/>
                    </a:ext>
                  </a:extLst>
                </a:gridCol>
              </a:tblGrid>
              <a:tr h="861644">
                <a:tc>
                  <a:txBody>
                    <a:bodyPr/>
                    <a:lstStyle/>
                    <a:p>
                      <a:pPr algn="l" rtl="0" fontAlgn="b"/>
                      <a:r>
                        <a:rPr lang="en-US" sz="1600" b="1" i="0" u="none" strike="noStrike" dirty="0">
                          <a:solidFill>
                            <a:srgbClr val="000000"/>
                          </a:solidFill>
                          <a:effectLst/>
                          <a:latin typeface="Proxima Nova" panose="02000506030000020004" pitchFamily="2" charset="0"/>
                        </a:rPr>
                        <a:t>Method</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Read Depth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Transcript Coverage</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Proxima Nova" panose="02000506030000020004" pitchFamily="2" charset="0"/>
                        </a:rPr>
                        <a:t>Poly(A) Transcript Isoforms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Nonpoly(A) Transcript Isoforms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xmlns="" val="10000"/>
                  </a:ext>
                </a:extLst>
              </a:tr>
              <a:tr h="689170">
                <a:tc>
                  <a:txBody>
                    <a:bodyPr/>
                    <a:lstStyle/>
                    <a:p>
                      <a:pPr algn="l" rtl="0" fontAlgn="b"/>
                      <a:r>
                        <a:rPr lang="en-US" sz="1600" b="0" i="0" u="none" strike="noStrike" dirty="0">
                          <a:solidFill>
                            <a:srgbClr val="000000"/>
                          </a:solidFill>
                          <a:effectLst/>
                          <a:latin typeface="Proxima Nova" panose="02000506030000020004" pitchFamily="2" charset="0"/>
                        </a:rPr>
                        <a:t>Droplet-based methods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Low</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3</a:t>
                      </a:r>
                      <a:r>
                        <a:rPr lang="en-US" sz="1600" b="0" i="0" u="none" strike="noStrike" dirty="0">
                          <a:solidFill>
                            <a:srgbClr val="000000"/>
                          </a:solidFill>
                          <a:effectLst/>
                          <a:latin typeface="Proxima Nova Semibold" panose="02000506030000020004" pitchFamily="2" charset="0"/>
                        </a:rPr>
                        <a:t>′</a:t>
                      </a:r>
                      <a:r>
                        <a:rPr lang="en-US" sz="1600" b="0" i="0" u="none" strike="noStrike" dirty="0">
                          <a:solidFill>
                            <a:srgbClr val="000000"/>
                          </a:solidFill>
                          <a:effectLst/>
                          <a:latin typeface="Proxima Nova" panose="02000506030000020004" pitchFamily="2" charset="0"/>
                        </a:rPr>
                        <a:t> only</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783132288"/>
                  </a:ext>
                </a:extLst>
              </a:tr>
              <a:tr h="54919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C1 high-throughput</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Medium</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3</a:t>
                      </a:r>
                      <a:r>
                        <a:rPr lang="en-US" sz="1600" b="0" i="0" u="none" strike="noStrike" dirty="0">
                          <a:solidFill>
                            <a:srgbClr val="000000"/>
                          </a:solidFill>
                          <a:effectLst/>
                          <a:latin typeface="Proxima Nova Semibold" panose="02000506030000020004" pitchFamily="2" charset="0"/>
                        </a:rPr>
                        <a:t>′</a:t>
                      </a:r>
                      <a:r>
                        <a:rPr lang="en-US" sz="1600" b="0" i="0" u="none" strike="noStrike" dirty="0">
                          <a:solidFill>
                            <a:srgbClr val="000000"/>
                          </a:solidFill>
                          <a:effectLst/>
                          <a:latin typeface="Proxima Nova" panose="02000506030000020004" pitchFamily="2" charset="0"/>
                        </a:rPr>
                        <a:t> only</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898128533"/>
                  </a:ext>
                </a:extLst>
              </a:tr>
              <a:tr h="689170">
                <a:tc>
                  <a:txBody>
                    <a:bodyPr/>
                    <a:lstStyle/>
                    <a:p>
                      <a:pPr algn="l" rtl="0" fontAlgn="b"/>
                      <a:r>
                        <a:rPr lang="en-US" sz="1600" b="0" i="0" kern="1200" dirty="0">
                          <a:solidFill>
                            <a:schemeClr val="dk1"/>
                          </a:solidFill>
                          <a:effectLst/>
                          <a:latin typeface="+mn-lt"/>
                          <a:ea typeface="+mn-ea"/>
                          <a:cs typeface="+mn-cs"/>
                        </a:rPr>
                        <a:t>C1 96</a:t>
                      </a:r>
                    </a:p>
                    <a:p>
                      <a:pPr algn="l" rtl="0" fontAlgn="b"/>
                      <a:r>
                        <a:rPr lang="en-US" sz="1600" b="0" i="0" kern="1200" dirty="0">
                          <a:solidFill>
                            <a:schemeClr val="dk1"/>
                          </a:solidFill>
                          <a:effectLst/>
                          <a:latin typeface="+mn-lt"/>
                          <a:ea typeface="+mn-ea"/>
                          <a:cs typeface="+mn-cs"/>
                        </a:rPr>
                        <a:t>(SMART-Seq v4)</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High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dk1"/>
                          </a:solidFill>
                          <a:effectLst/>
                          <a:latin typeface="+mn-lt"/>
                          <a:ea typeface="+mn-ea"/>
                          <a:cs typeface="+mn-cs"/>
                        </a:rPr>
                        <a:t>Full-length</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018354054"/>
                  </a:ext>
                </a:extLst>
              </a:tr>
              <a:tr h="689170">
                <a:tc>
                  <a:txBody>
                    <a:bodyPr/>
                    <a:lstStyle/>
                    <a:p>
                      <a:pPr algn="l" rtl="0" fontAlgn="b"/>
                      <a:r>
                        <a:rPr lang="en-US" sz="1600" b="0" i="0" kern="1200" dirty="0">
                          <a:solidFill>
                            <a:schemeClr val="accent1"/>
                          </a:solidFill>
                          <a:effectLst/>
                          <a:latin typeface="+mn-lt"/>
                          <a:ea typeface="+mn-ea"/>
                          <a:cs typeface="+mn-cs"/>
                        </a:rPr>
                        <a:t>C1 96</a:t>
                      </a:r>
                    </a:p>
                    <a:p>
                      <a:pPr algn="l" rtl="0" fontAlgn="b"/>
                      <a:r>
                        <a:rPr lang="en-US" sz="1600" b="0" i="0" kern="1200" dirty="0">
                          <a:solidFill>
                            <a:schemeClr val="accent1"/>
                          </a:solidFill>
                          <a:effectLst/>
                          <a:latin typeface="+mn-lt"/>
                          <a:ea typeface="+mn-ea"/>
                          <a:cs typeface="+mn-cs"/>
                        </a:rPr>
                        <a:t>Total RNA Seq</a:t>
                      </a:r>
                      <a:endParaRPr lang="en-US" sz="1600" b="0" i="0" u="none" strike="noStrike" dirty="0">
                        <a:solidFill>
                          <a:schemeClr val="accent1"/>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accent1"/>
                          </a:solidFill>
                          <a:effectLst/>
                          <a:latin typeface="Proxima Nova" panose="02000506030000020004" pitchFamily="2" charset="0"/>
                        </a:rPr>
                        <a:t>High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accent1"/>
                          </a:solidFill>
                          <a:effectLst/>
                          <a:latin typeface="+mn-lt"/>
                          <a:ea typeface="+mn-ea"/>
                          <a:cs typeface="+mn-cs"/>
                        </a:rPr>
                        <a:t>Full-length</a:t>
                      </a:r>
                      <a:endParaRPr lang="en-US" sz="1600" b="0" i="0" u="none" strike="noStrike" dirty="0">
                        <a:solidFill>
                          <a:schemeClr val="accent1"/>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chemeClr val="accent1"/>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chemeClr val="accent1"/>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64829284"/>
                  </a:ext>
                </a:extLst>
              </a:tr>
            </a:tbl>
          </a:graphicData>
        </a:graphic>
      </p:graphicFrame>
    </p:spTree>
    <p:custDataLst>
      <p:tags r:id="rId1"/>
    </p:custDataLst>
    <p:extLst>
      <p:ext uri="{BB962C8B-B14F-4D97-AF65-F5344CB8AC3E}">
        <p14:creationId xmlns:p14="http://schemas.microsoft.com/office/powerpoint/2010/main" val="33888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631BC2B-8BD2-4709-937E-9922E015D952}"/>
              </a:ext>
            </a:extLst>
          </p:cNvPr>
          <p:cNvSpPr>
            <a:spLocks noGrp="1"/>
          </p:cNvSpPr>
          <p:nvPr>
            <p:ph type="title"/>
          </p:nvPr>
        </p:nvSpPr>
        <p:spPr/>
        <p:txBody>
          <a:bodyPr/>
          <a:lstStyle/>
          <a:p>
            <a:r>
              <a:rPr lang="en-US"/>
              <a:t>Methods for ncRNA and nonpoly(A) RNA produced with C1</a:t>
            </a:r>
            <a:endParaRPr lang="en-US" dirty="0"/>
          </a:p>
        </p:txBody>
      </p:sp>
      <p:pic>
        <p:nvPicPr>
          <p:cNvPr id="6" name="Picture 5">
            <a:extLst>
              <a:ext uri="{FF2B5EF4-FFF2-40B4-BE49-F238E27FC236}">
                <a16:creationId xmlns:a16="http://schemas.microsoft.com/office/drawing/2014/main" xmlns="" id="{FAFB4CE7-FB36-488C-8775-7542AFD1B15F}"/>
              </a:ext>
            </a:extLst>
          </p:cNvPr>
          <p:cNvPicPr>
            <a:picLocks noChangeAspect="1"/>
          </p:cNvPicPr>
          <p:nvPr/>
        </p:nvPicPr>
        <p:blipFill>
          <a:blip r:embed="rId4"/>
          <a:stretch>
            <a:fillRect/>
          </a:stretch>
        </p:blipFill>
        <p:spPr>
          <a:xfrm>
            <a:off x="2636313" y="1843987"/>
            <a:ext cx="3092773" cy="1164234"/>
          </a:xfrm>
          <a:prstGeom prst="rect">
            <a:avLst/>
          </a:prstGeom>
          <a:ln>
            <a:solidFill>
              <a:schemeClr val="tx1"/>
            </a:solidFill>
          </a:ln>
        </p:spPr>
      </p:pic>
      <p:pic>
        <p:nvPicPr>
          <p:cNvPr id="8" name="Picture 7">
            <a:extLst>
              <a:ext uri="{FF2B5EF4-FFF2-40B4-BE49-F238E27FC236}">
                <a16:creationId xmlns:a16="http://schemas.microsoft.com/office/drawing/2014/main" xmlns="" id="{4CF26FFD-0BCC-4DE2-B2F2-18B4894338C4}"/>
              </a:ext>
            </a:extLst>
          </p:cNvPr>
          <p:cNvPicPr>
            <a:picLocks noChangeAspect="1"/>
          </p:cNvPicPr>
          <p:nvPr/>
        </p:nvPicPr>
        <p:blipFill>
          <a:blip r:embed="rId5"/>
          <a:stretch>
            <a:fillRect/>
          </a:stretch>
        </p:blipFill>
        <p:spPr>
          <a:xfrm>
            <a:off x="4460116" y="5727458"/>
            <a:ext cx="4141933" cy="756606"/>
          </a:xfrm>
          <a:prstGeom prst="rect">
            <a:avLst/>
          </a:prstGeom>
          <a:ln>
            <a:solidFill>
              <a:schemeClr val="tx1"/>
            </a:solidFill>
          </a:ln>
        </p:spPr>
      </p:pic>
      <p:pic>
        <p:nvPicPr>
          <p:cNvPr id="9" name="Picture 8">
            <a:extLst>
              <a:ext uri="{FF2B5EF4-FFF2-40B4-BE49-F238E27FC236}">
                <a16:creationId xmlns:a16="http://schemas.microsoft.com/office/drawing/2014/main" xmlns="" id="{C3D49F6E-EAAD-41BC-8E5C-EBAA60F5F9A0}"/>
              </a:ext>
            </a:extLst>
          </p:cNvPr>
          <p:cNvPicPr>
            <a:picLocks noChangeAspect="1"/>
          </p:cNvPicPr>
          <p:nvPr/>
        </p:nvPicPr>
        <p:blipFill>
          <a:blip r:embed="rId6"/>
          <a:stretch>
            <a:fillRect/>
          </a:stretch>
        </p:blipFill>
        <p:spPr>
          <a:xfrm>
            <a:off x="4030913" y="4475888"/>
            <a:ext cx="2780724" cy="1139156"/>
          </a:xfrm>
          <a:prstGeom prst="rect">
            <a:avLst/>
          </a:prstGeom>
          <a:ln>
            <a:solidFill>
              <a:schemeClr val="tx1"/>
            </a:solidFill>
          </a:ln>
        </p:spPr>
      </p:pic>
      <p:sp>
        <p:nvSpPr>
          <p:cNvPr id="7" name="Content Placeholder 2">
            <a:extLst>
              <a:ext uri="{FF2B5EF4-FFF2-40B4-BE49-F238E27FC236}">
                <a16:creationId xmlns:a16="http://schemas.microsoft.com/office/drawing/2014/main" xmlns="" id="{E2A4A339-F642-465A-B1C0-59083C59D0E8}"/>
              </a:ext>
            </a:extLst>
          </p:cNvPr>
          <p:cNvSpPr txBox="1">
            <a:spLocks/>
          </p:cNvSpPr>
          <p:nvPr/>
        </p:nvSpPr>
        <p:spPr>
          <a:xfrm>
            <a:off x="1159697" y="4815993"/>
            <a:ext cx="2725207" cy="637155"/>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Fluidigm Total RNA </a:t>
            </a:r>
            <a:r>
              <a:rPr lang="en-US" sz="1100" dirty="0">
                <a:solidFill>
                  <a:prstClr val="black"/>
                </a:solidFill>
                <a:latin typeface="Proxima Nova"/>
              </a:rPr>
              <a:t>S</a:t>
            </a:r>
            <a:r>
              <a:rPr kumimoji="0" lang="en-US" sz="1100" b="0" i="0" u="none" strike="noStrike" kern="1200" cap="none" spc="0" normalizeH="0" baseline="0" noProof="0" dirty="0">
                <a:ln>
                  <a:noFill/>
                </a:ln>
                <a:solidFill>
                  <a:prstClr val="black"/>
                </a:solidFill>
                <a:effectLst/>
                <a:uLnTx/>
                <a:uFillTx/>
                <a:latin typeface="Proxima Nova"/>
                <a:ea typeface="+mn-ea"/>
                <a:cs typeface="+mn-cs"/>
              </a:rPr>
              <a:t>eq</a:t>
            </a:r>
          </a:p>
          <a:p>
            <a:pPr lvl="0">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Launched </a:t>
            </a:r>
            <a:r>
              <a:rPr lang="en-US" sz="1100" dirty="0">
                <a:solidFill>
                  <a:prstClr val="black"/>
                </a:solidFill>
              </a:rPr>
              <a:t>on Script Hub </a:t>
            </a:r>
            <a:r>
              <a:rPr kumimoji="0" lang="en-US" sz="1100" b="0" i="0" u="none" strike="noStrike" kern="1200" cap="none" spc="0" normalizeH="0" baseline="0" noProof="0" dirty="0">
                <a:ln>
                  <a:noFill/>
                </a:ln>
                <a:solidFill>
                  <a:prstClr val="black"/>
                </a:solidFill>
                <a:effectLst/>
                <a:uLnTx/>
                <a:uFillTx/>
                <a:latin typeface="Proxima Nova"/>
                <a:ea typeface="+mn-ea"/>
                <a:cs typeface="+mn-cs"/>
              </a:rPr>
              <a:t>September 2018</a:t>
            </a:r>
          </a:p>
        </p:txBody>
      </p:sp>
      <p:sp>
        <p:nvSpPr>
          <p:cNvPr id="10" name="Content Placeholder 2">
            <a:extLst>
              <a:ext uri="{FF2B5EF4-FFF2-40B4-BE49-F238E27FC236}">
                <a16:creationId xmlns:a16="http://schemas.microsoft.com/office/drawing/2014/main" xmlns="" id="{6FD88995-8A12-4320-AFBC-4EC690EA42D4}"/>
              </a:ext>
            </a:extLst>
          </p:cNvPr>
          <p:cNvSpPr txBox="1">
            <a:spLocks/>
          </p:cNvSpPr>
          <p:nvPr/>
        </p:nvSpPr>
        <p:spPr>
          <a:xfrm>
            <a:off x="1845672" y="5849201"/>
            <a:ext cx="1998420" cy="5131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Verboom et al.</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1" u="none" strike="noStrike" kern="1200" cap="none" spc="0" normalizeH="0" baseline="0" noProof="0" dirty="0">
                <a:ln>
                  <a:noFill/>
                </a:ln>
                <a:solidFill>
                  <a:prstClr val="black"/>
                </a:solidFill>
                <a:effectLst/>
                <a:uLnTx/>
                <a:uFillTx/>
                <a:latin typeface="Proxima Nova"/>
                <a:ea typeface="+mn-ea"/>
                <a:cs typeface="+mn-cs"/>
              </a:rPr>
              <a:t>BioRxiv</a:t>
            </a:r>
            <a:r>
              <a:rPr lang="en-US" sz="1100" i="1" dirty="0">
                <a:solidFill>
                  <a:prstClr val="black"/>
                </a:solidFill>
                <a:latin typeface="Proxima Nova"/>
              </a:rPr>
              <a:t>, </a:t>
            </a:r>
            <a:r>
              <a:rPr kumimoji="0" lang="en-US" sz="1100" b="0" i="0" u="none" strike="noStrike" kern="1200" cap="none" spc="0" normalizeH="0" baseline="0" noProof="0" dirty="0">
                <a:ln>
                  <a:noFill/>
                </a:ln>
                <a:solidFill>
                  <a:prstClr val="black"/>
                </a:solidFill>
                <a:effectLst/>
                <a:uLnTx/>
                <a:uFillTx/>
                <a:latin typeface="Proxima Nova"/>
                <a:ea typeface="+mn-ea"/>
                <a:cs typeface="+mn-cs"/>
              </a:rPr>
              <a:t>September 2018</a:t>
            </a:r>
          </a:p>
        </p:txBody>
      </p:sp>
      <p:sp>
        <p:nvSpPr>
          <p:cNvPr id="12" name="Content Placeholder 2">
            <a:extLst>
              <a:ext uri="{FF2B5EF4-FFF2-40B4-BE49-F238E27FC236}">
                <a16:creationId xmlns:a16="http://schemas.microsoft.com/office/drawing/2014/main" xmlns="" id="{297DC12B-FB9C-4C0E-B8BD-09F97A72F3FD}"/>
              </a:ext>
            </a:extLst>
          </p:cNvPr>
          <p:cNvSpPr txBox="1">
            <a:spLocks/>
          </p:cNvSpPr>
          <p:nvPr/>
        </p:nvSpPr>
        <p:spPr>
          <a:xfrm>
            <a:off x="910316" y="3367116"/>
            <a:ext cx="2399581" cy="7505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100" dirty="0"/>
              <a:t>Kouno et al.</a:t>
            </a:r>
          </a:p>
          <a:p>
            <a:r>
              <a:rPr lang="en-US" sz="1100" i="1" dirty="0">
                <a:solidFill>
                  <a:prstClr val="black"/>
                </a:solidFill>
              </a:rPr>
              <a:t>BioRxiv, </a:t>
            </a:r>
            <a:r>
              <a:rPr lang="en-US" sz="1100" dirty="0">
                <a:solidFill>
                  <a:prstClr val="black"/>
                </a:solidFill>
              </a:rPr>
              <a:t>May 2018</a:t>
            </a:r>
          </a:p>
          <a:p>
            <a:r>
              <a:rPr lang="en-US" sz="1100" dirty="0">
                <a:solidFill>
                  <a:prstClr val="black"/>
                </a:solidFill>
              </a:rPr>
              <a:t>Launched on Script Hub May 2016</a:t>
            </a:r>
            <a:endParaRPr lang="en-US" sz="1100" dirty="0"/>
          </a:p>
        </p:txBody>
      </p:sp>
      <p:pic>
        <p:nvPicPr>
          <p:cNvPr id="2" name="Picture 1">
            <a:extLst>
              <a:ext uri="{FF2B5EF4-FFF2-40B4-BE49-F238E27FC236}">
                <a16:creationId xmlns:a16="http://schemas.microsoft.com/office/drawing/2014/main" xmlns="" id="{DDEE877C-9886-4E4C-9CFA-D6FAF2D9C248}"/>
              </a:ext>
            </a:extLst>
          </p:cNvPr>
          <p:cNvPicPr>
            <a:picLocks noChangeAspect="1"/>
          </p:cNvPicPr>
          <p:nvPr/>
        </p:nvPicPr>
        <p:blipFill>
          <a:blip r:embed="rId7"/>
          <a:stretch>
            <a:fillRect/>
          </a:stretch>
        </p:blipFill>
        <p:spPr>
          <a:xfrm>
            <a:off x="3438309" y="3120636"/>
            <a:ext cx="3092774" cy="1242837"/>
          </a:xfrm>
          <a:prstGeom prst="rect">
            <a:avLst/>
          </a:prstGeom>
          <a:ln>
            <a:solidFill>
              <a:schemeClr val="tx1"/>
            </a:solidFill>
          </a:ln>
        </p:spPr>
      </p:pic>
      <p:sp>
        <p:nvSpPr>
          <p:cNvPr id="13" name="Content Placeholder 2">
            <a:extLst>
              <a:ext uri="{FF2B5EF4-FFF2-40B4-BE49-F238E27FC236}">
                <a16:creationId xmlns:a16="http://schemas.microsoft.com/office/drawing/2014/main" xmlns="" id="{8EF8F72A-44B5-4442-AF2F-20A6030D37B0}"/>
              </a:ext>
            </a:extLst>
          </p:cNvPr>
          <p:cNvSpPr txBox="1">
            <a:spLocks/>
          </p:cNvSpPr>
          <p:nvPr/>
        </p:nvSpPr>
        <p:spPr>
          <a:xfrm>
            <a:off x="624565" y="2004958"/>
            <a:ext cx="1734171" cy="7505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100"/>
              <a:t>Hayashi et al.</a:t>
            </a:r>
          </a:p>
          <a:p>
            <a:r>
              <a:rPr lang="en-US" sz="1100" i="1"/>
              <a:t>Nature Communications</a:t>
            </a:r>
          </a:p>
          <a:p>
            <a:r>
              <a:rPr lang="en-US" sz="1100"/>
              <a:t>February 2018</a:t>
            </a:r>
            <a:endParaRPr lang="en-US" sz="1100" dirty="0"/>
          </a:p>
        </p:txBody>
      </p:sp>
    </p:spTree>
    <p:custDataLst>
      <p:tags r:id="rId1"/>
    </p:custDataLst>
    <p:extLst>
      <p:ext uri="{BB962C8B-B14F-4D97-AF65-F5344CB8AC3E}">
        <p14:creationId xmlns:p14="http://schemas.microsoft.com/office/powerpoint/2010/main" val="166069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E93671-155D-4CAB-95A5-A1C53DF803F7}"/>
              </a:ext>
            </a:extLst>
          </p:cNvPr>
          <p:cNvSpPr>
            <a:spLocks noGrp="1"/>
          </p:cNvSpPr>
          <p:nvPr>
            <p:ph type="title"/>
          </p:nvPr>
        </p:nvSpPr>
        <p:spPr/>
        <p:txBody>
          <a:bodyPr/>
          <a:lstStyle/>
          <a:p>
            <a:r>
              <a:rPr lang="en-US"/>
              <a:t>Total RNA Seq</a:t>
            </a:r>
            <a:br>
              <a:rPr lang="en-US"/>
            </a:br>
            <a:r>
              <a:rPr lang="en-US" sz="2400" b="0"/>
              <a:t>Summary</a:t>
            </a:r>
            <a:endParaRPr lang="en-US" b="0" dirty="0"/>
          </a:p>
        </p:txBody>
      </p:sp>
      <p:sp>
        <p:nvSpPr>
          <p:cNvPr id="3" name="Content Placeholder 2">
            <a:extLst>
              <a:ext uri="{FF2B5EF4-FFF2-40B4-BE49-F238E27FC236}">
                <a16:creationId xmlns:a16="http://schemas.microsoft.com/office/drawing/2014/main" xmlns="" id="{3F65FCFC-9A65-4F87-95BA-3F70030D8071}"/>
              </a:ext>
            </a:extLst>
          </p:cNvPr>
          <p:cNvSpPr>
            <a:spLocks noGrp="1"/>
          </p:cNvSpPr>
          <p:nvPr>
            <p:ph idx="1"/>
          </p:nvPr>
        </p:nvSpPr>
        <p:spPr/>
        <p:txBody>
          <a:bodyPr>
            <a:normAutofit fontScale="85000" lnSpcReduction="10000"/>
          </a:bodyPr>
          <a:lstStyle/>
          <a:p>
            <a:pPr marL="342900" indent="-342900">
              <a:buFont typeface="Arial" panose="020B0604020202020204" pitchFamily="34" charset="0"/>
              <a:buChar char="•"/>
            </a:pPr>
            <a:r>
              <a:rPr lang="en-US"/>
              <a:t>C1 IFC architecture enables myriad applications including Total RNA Seq.</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Provides one of very few methods to sequence both poly(A) and nonpoly(A) RNAs in single cells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Simpler workflow than most protocols, enabling on-IFC indexing PCR and single-tube post-C1 prep</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Maintains full-length coverage with little 5′−3′ bias in cell types where SMART-Seq v4 shows a strong 3ʹ bias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Provides a method for researchers to perform deeper single-cell characterization by enabling analysis of novel non-coding RNA features</a:t>
            </a:r>
            <a:endParaRPr lang="en-US" dirty="0"/>
          </a:p>
        </p:txBody>
      </p:sp>
    </p:spTree>
    <p:custDataLst>
      <p:tags r:id="rId1"/>
    </p:custDataLst>
    <p:extLst>
      <p:ext uri="{BB962C8B-B14F-4D97-AF65-F5344CB8AC3E}">
        <p14:creationId xmlns:p14="http://schemas.microsoft.com/office/powerpoint/2010/main" val="989005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9791" y="5701131"/>
            <a:ext cx="5517509" cy="914400"/>
          </a:xfrm>
          <a:prstGeom prst="rect">
            <a:avLst/>
          </a:prstGeom>
        </p:spPr>
        <p:txBody>
          <a:bodyPr vert="horz" wrap="square" lIns="91440" tIns="45720" rIns="91440" bIns="45720" rtlCol="0" anchor="t">
            <a:noAutofit/>
          </a:bodyPr>
          <a:lstStyle/>
          <a:p>
            <a:r>
              <a:rPr lang="en-US" sz="1200" b="1" dirty="0">
                <a:latin typeface="Proxima Nova" panose="02000506030000020004" pitchFamily="2" charset="0"/>
              </a:rPr>
              <a:t>For Research Use Only. Not for use in diagnostic procedures.</a:t>
            </a:r>
          </a:p>
          <a:p>
            <a:endParaRPr lang="en-US" sz="1100" dirty="0">
              <a:solidFill>
                <a:schemeClr val="bg1">
                  <a:lumMod val="50000"/>
                </a:schemeClr>
              </a:solidFill>
              <a:latin typeface="Proxima Nova" panose="02000506030000020004" pitchFamily="2" charset="0"/>
            </a:endParaRPr>
          </a:p>
          <a:p>
            <a:r>
              <a:rPr lang="en-US" sz="1100" dirty="0">
                <a:solidFill>
                  <a:schemeClr val="bg1">
                    <a:lumMod val="50000"/>
                  </a:schemeClr>
                </a:solidFill>
                <a:latin typeface="Proxima Nova" panose="02000506030000020004" pitchFamily="2" charset="0"/>
              </a:rPr>
              <a:t>©2018 Fluidigm Corporation. All rights reserved. Fluidigm, the Fluidigm logo, Access Array, Biomark, C1, Polaris and Script Hub are trademarks and/or registered trademarks of Fluidigm Corporation in the United States and/or other countries. All other trademarks are the property of their respective owners. 11/2018</a:t>
            </a:r>
          </a:p>
        </p:txBody>
      </p:sp>
    </p:spTree>
    <p:custDataLst>
      <p:tags r:id="rId1"/>
    </p:custDataLst>
    <p:extLst>
      <p:ext uri="{BB962C8B-B14F-4D97-AF65-F5344CB8AC3E}">
        <p14:creationId xmlns:p14="http://schemas.microsoft.com/office/powerpoint/2010/main" val="3451135714"/>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12480" cy="914400"/>
          </a:xfrm>
        </p:spPr>
        <p:txBody>
          <a:bodyPr/>
          <a:lstStyle/>
          <a:p>
            <a:r>
              <a:rPr lang="en-US"/>
              <a:t>Microfluidics for single-cell genomics</a:t>
            </a:r>
            <a:br>
              <a:rPr lang="en-US"/>
            </a:br>
            <a:r>
              <a:rPr lang="en-US" sz="2400" b="0"/>
              <a:t>C1 system with integrated fluidic circuits (IFCs)</a:t>
            </a:r>
            <a:endParaRPr lang="en-US" b="0" dirty="0"/>
          </a:p>
        </p:txBody>
      </p:sp>
      <p:pic>
        <p:nvPicPr>
          <p:cNvPr id="4" name="C1_animation_HD.wmv">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5" cstate="print"/>
          <a:stretch>
            <a:fillRect/>
          </a:stretch>
        </p:blipFill>
        <p:spPr>
          <a:xfrm>
            <a:off x="1158522" y="2286000"/>
            <a:ext cx="6826956" cy="3840163"/>
          </a:xfrm>
        </p:spPr>
      </p:pic>
    </p:spTree>
    <p:custDataLst>
      <p:tags r:id="rId1"/>
    </p:custDataLst>
    <p:extLst>
      <p:ext uri="{BB962C8B-B14F-4D97-AF65-F5344CB8AC3E}">
        <p14:creationId xmlns:p14="http://schemas.microsoft.com/office/powerpoint/2010/main" val="22649410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p:cNvSpPr>
            <a:spLocks noGrp="1"/>
          </p:cNvSpPr>
          <p:nvPr>
            <p:ph type="title"/>
          </p:nvPr>
        </p:nvSpPr>
        <p:spPr>
          <a:prstGeom prst="rect">
            <a:avLst/>
          </a:prstGeom>
        </p:spPr>
        <p:txBody>
          <a:bodyPr/>
          <a:lstStyle/>
          <a:p>
            <a:r>
              <a:rPr lang="en-US" dirty="0">
                <a:solidFill>
                  <a:srgbClr val="000000"/>
                </a:solidFill>
              </a:rPr>
              <a:t>Creating a cell atlas</a:t>
            </a:r>
            <a:br>
              <a:rPr lang="en-US" dirty="0">
                <a:solidFill>
                  <a:srgbClr val="000000"/>
                </a:solidFill>
              </a:rPr>
            </a:br>
            <a:r>
              <a:rPr lang="en-US" sz="2400" b="0" dirty="0">
                <a:solidFill>
                  <a:srgbClr val="000000"/>
                </a:solidFill>
              </a:rPr>
              <a:t>Single-cell genomic technology is required</a:t>
            </a:r>
            <a:r>
              <a:rPr lang="en-US" dirty="0">
                <a:solidFill>
                  <a:srgbClr val="000000"/>
                </a:solidFill>
                <a:latin typeface="+mj-lt"/>
              </a:rPr>
              <a:t/>
            </a:r>
            <a:br>
              <a:rPr lang="en-US" dirty="0">
                <a:solidFill>
                  <a:srgbClr val="000000"/>
                </a:solidFill>
                <a:latin typeface="+mj-lt"/>
              </a:rPr>
            </a:br>
            <a:endParaRPr lang="en-US" b="0" dirty="0">
              <a:solidFill>
                <a:srgbClr val="000000"/>
              </a:solidFill>
              <a:latin typeface="Montserrat" pitchFamily="2" charset="0"/>
            </a:endParaRPr>
          </a:p>
        </p:txBody>
      </p:sp>
      <p:pic>
        <p:nvPicPr>
          <p:cNvPr id="2" name="Picture 1" descr="huma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6921" y="2453314"/>
            <a:ext cx="2234542" cy="4120184"/>
          </a:xfrm>
          <a:prstGeom prst="rect">
            <a:avLst/>
          </a:prstGeom>
        </p:spPr>
      </p:pic>
      <p:pic>
        <p:nvPicPr>
          <p:cNvPr id="3" name="Picture 2" descr="iStock_000059347930_Large.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19347" y="2744764"/>
            <a:ext cx="747691" cy="78073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descr="iStock_000011742215_Medium.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1347" y="2072703"/>
            <a:ext cx="747691" cy="7669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8" name="Picture 7" descr="iStock_000014035837_Large.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0937" y="2056018"/>
            <a:ext cx="751526" cy="783681"/>
          </a:xfrm>
          <a:prstGeom prst="ellipse">
            <a:avLst/>
          </a:prstGeom>
        </p:spPr>
      </p:pic>
      <p:pic>
        <p:nvPicPr>
          <p:cNvPr id="9" name="Picture 8" descr="iStock_000006935488_Larg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4057" y="1676400"/>
            <a:ext cx="747690" cy="782299"/>
          </a:xfrm>
          <a:prstGeom prst="ellipse">
            <a:avLst/>
          </a:prstGeom>
        </p:spPr>
      </p:pic>
      <p:pic>
        <p:nvPicPr>
          <p:cNvPr id="30" name="Picture 29" descr="iStock_000011663132_Medium.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10326" y="2820522"/>
            <a:ext cx="740535" cy="781176"/>
          </a:xfrm>
          <a:prstGeom prst="ellipse">
            <a:avLst/>
          </a:prstGeom>
        </p:spPr>
      </p:pic>
      <p:pic>
        <p:nvPicPr>
          <p:cNvPr id="31" name="Picture 30" descr="iStock_000011662940_Medium.jpg"/>
          <p:cNvPicPr>
            <a:picLocks noChangeAspect="1"/>
          </p:cNvPicPr>
          <p:nvPr/>
        </p:nvPicPr>
        <p:blipFill rotWithShape="1">
          <a:blip r:embed="rId10" cstate="screen">
            <a:extLst>
              <a:ext uri="{28A0092B-C50C-407E-A947-70E740481C1C}">
                <a14:useLocalDpi xmlns:a14="http://schemas.microsoft.com/office/drawing/2010/main"/>
              </a:ext>
            </a:extLst>
          </a:blip>
          <a:srcRect b="-112"/>
          <a:stretch/>
        </p:blipFill>
        <p:spPr>
          <a:xfrm>
            <a:off x="8251065" y="3897052"/>
            <a:ext cx="740535" cy="771447"/>
          </a:xfrm>
          <a:prstGeom prst="ellipse">
            <a:avLst/>
          </a:prstGeom>
        </p:spPr>
      </p:pic>
      <p:pic>
        <p:nvPicPr>
          <p:cNvPr id="33" name="Picture 32" descr="iStock_000059396664_Large.jp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022465" y="4947980"/>
            <a:ext cx="738521" cy="787319"/>
          </a:xfrm>
          <a:prstGeom prst="ellipse">
            <a:avLst/>
          </a:prstGeom>
        </p:spPr>
      </p:pic>
      <p:pic>
        <p:nvPicPr>
          <p:cNvPr id="34" name="Picture 33" descr="iStock_000019545536_Large.jp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336663" y="5777462"/>
            <a:ext cx="769000" cy="795297"/>
          </a:xfrm>
          <a:prstGeom prst="ellipse">
            <a:avLst/>
          </a:prstGeom>
        </p:spPr>
      </p:pic>
      <p:pic>
        <p:nvPicPr>
          <p:cNvPr id="35" name="Picture 34" descr="iStock_000022563017_Large.jp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73508" y="5766190"/>
            <a:ext cx="758092" cy="778979"/>
          </a:xfrm>
          <a:prstGeom prst="ellipse">
            <a:avLst/>
          </a:prstGeom>
        </p:spPr>
      </p:pic>
      <p:pic>
        <p:nvPicPr>
          <p:cNvPr id="36" name="Picture 35" descr="iStock_000026984076_Large.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70854" y="4897099"/>
            <a:ext cx="758093" cy="794585"/>
          </a:xfrm>
          <a:prstGeom prst="ellipse">
            <a:avLst/>
          </a:prstGeom>
        </p:spPr>
      </p:pic>
      <p:pic>
        <p:nvPicPr>
          <p:cNvPr id="37" name="Picture 36" descr="iStock_000001927140_Medium.jpg"/>
          <p:cNvPicPr>
            <a:picLocks noChangeAspect="1"/>
          </p:cNvPicPr>
          <p:nvPr/>
        </p:nvPicPr>
        <p:blipFill rotWithShape="1">
          <a:blip r:embed="rId15" cstate="screen">
            <a:extLst>
              <a:ext uri="{28A0092B-C50C-407E-A947-70E740481C1C}">
                <a14:useLocalDpi xmlns:a14="http://schemas.microsoft.com/office/drawing/2010/main"/>
              </a:ext>
            </a:extLst>
          </a:blip>
          <a:srcRect t="-267"/>
          <a:stretch/>
        </p:blipFill>
        <p:spPr>
          <a:xfrm>
            <a:off x="3969817" y="3887868"/>
            <a:ext cx="754329" cy="780631"/>
          </a:xfrm>
          <a:prstGeom prst="ellipse">
            <a:avLst/>
          </a:prstGeom>
        </p:spPr>
      </p:pic>
      <p:sp>
        <p:nvSpPr>
          <p:cNvPr id="29" name="TextBox 28"/>
          <p:cNvSpPr txBox="1"/>
          <p:nvPr/>
        </p:nvSpPr>
        <p:spPr>
          <a:xfrm>
            <a:off x="472261" y="2412327"/>
            <a:ext cx="3642539" cy="3100091"/>
          </a:xfrm>
          <a:prstGeom prst="rect">
            <a:avLst/>
          </a:prstGeom>
        </p:spPr>
        <p:txBody>
          <a:bodyPr vert="horz" wrap="square" lIns="91440" tIns="45720" rIns="91440" bIns="45720" rtlCol="0" anchor="t">
            <a:noAutofit/>
          </a:bodyPr>
          <a:lstStyle/>
          <a:p>
            <a:r>
              <a:rPr lang="en-US" dirty="0">
                <a:solidFill>
                  <a:srgbClr val="000000"/>
                </a:solidFill>
                <a:latin typeface="Proxima Nova" panose="02000506030000020004" pitchFamily="2" charset="0"/>
              </a:rPr>
              <a:t>The only way to identify and understand all cells in a tissue</a:t>
            </a:r>
          </a:p>
          <a:p>
            <a:endParaRPr lang="en-US" dirty="0">
              <a:solidFill>
                <a:srgbClr val="000000"/>
              </a:solidFill>
              <a:latin typeface="Proxima Nova" panose="02000506030000020004" pitchFamily="2" charset="0"/>
            </a:endParaRPr>
          </a:p>
          <a:p>
            <a:r>
              <a:rPr lang="en-US" dirty="0">
                <a:solidFill>
                  <a:srgbClr val="000000"/>
                </a:solidFill>
                <a:latin typeface="Proxima Nova" panose="02000506030000020004" pitchFamily="2" charset="0"/>
              </a:rPr>
              <a:t>Three cell-based approaches: </a:t>
            </a:r>
          </a:p>
          <a:p>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Classification</a:t>
            </a:r>
          </a:p>
          <a:p>
            <a:pPr marL="342900" indent="-342900">
              <a:buAutoNum type="arabicPeriod"/>
            </a:pPr>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Characterization</a:t>
            </a:r>
          </a:p>
          <a:p>
            <a:pPr marL="342900" indent="-342900">
              <a:buAutoNum type="arabicPeriod"/>
            </a:pPr>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Contextual</a:t>
            </a:r>
          </a:p>
        </p:txBody>
      </p:sp>
      <p:sp>
        <p:nvSpPr>
          <p:cNvPr id="5" name="Rectangle 4">
            <a:extLst>
              <a:ext uri="{FF2B5EF4-FFF2-40B4-BE49-F238E27FC236}">
                <a16:creationId xmlns:a16="http://schemas.microsoft.com/office/drawing/2014/main" xmlns="" id="{E05C7472-1BCD-425E-9357-C3CABE2E04DD}"/>
              </a:ext>
            </a:extLst>
          </p:cNvPr>
          <p:cNvSpPr/>
          <p:nvPr/>
        </p:nvSpPr>
        <p:spPr>
          <a:xfrm>
            <a:off x="472261" y="4348008"/>
            <a:ext cx="2342271" cy="914400"/>
          </a:xfrm>
          <a:prstGeom prst="rect">
            <a:avLst/>
          </a:prstGeom>
          <a:solidFill>
            <a:srgbClr val="00268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9919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 microfluidics</a:t>
            </a:r>
            <a:br>
              <a:rPr lang="en-US" dirty="0"/>
            </a:br>
            <a:r>
              <a:rPr lang="en-US" sz="2400" b="0" dirty="0"/>
              <a:t>Deep sensitive profiling of cells in multiple modes</a:t>
            </a:r>
            <a:endParaRPr lang="en-US" b="0" dirty="0"/>
          </a:p>
        </p:txBody>
      </p:sp>
      <p:sp>
        <p:nvSpPr>
          <p:cNvPr id="11" name="Rectangle 10"/>
          <p:cNvSpPr/>
          <p:nvPr/>
        </p:nvSpPr>
        <p:spPr>
          <a:xfrm>
            <a:off x="457200" y="6303911"/>
            <a:ext cx="7772400" cy="276999"/>
          </a:xfrm>
          <a:prstGeom prst="rect">
            <a:avLst/>
          </a:prstGeom>
        </p:spPr>
        <p:txBody>
          <a:bodyPr wrap="square" anchor="b" anchorCtr="0">
            <a:spAutoFit/>
          </a:bodyPr>
          <a:lstStyle/>
          <a:p>
            <a:r>
              <a:rPr lang="en-US" sz="1200" dirty="0">
                <a:solidFill>
                  <a:schemeClr val="bg1">
                    <a:lumMod val="50000"/>
                  </a:schemeClr>
                </a:solidFill>
                <a:latin typeface="Proxima Nova" pitchFamily="2" charset="0"/>
              </a:rPr>
              <a:t>Modified from Zhang et al. </a:t>
            </a:r>
            <a:r>
              <a:rPr lang="en-US" sz="1200" i="1" dirty="0">
                <a:solidFill>
                  <a:schemeClr val="bg1">
                    <a:lumMod val="50000"/>
                  </a:schemeClr>
                </a:solidFill>
                <a:latin typeface="Proxima Nova" pitchFamily="2" charset="0"/>
              </a:rPr>
              <a:t>Cancer Research </a:t>
            </a:r>
            <a:r>
              <a:rPr lang="en-US" sz="1200" dirty="0">
                <a:solidFill>
                  <a:schemeClr val="bg1">
                    <a:lumMod val="50000"/>
                  </a:schemeClr>
                </a:solidFill>
                <a:latin typeface="Proxima Nova" pitchFamily="2" charset="0"/>
              </a:rPr>
              <a:t>(2016)</a:t>
            </a:r>
          </a:p>
        </p:txBody>
      </p:sp>
      <p:grpSp>
        <p:nvGrpSpPr>
          <p:cNvPr id="8" name="Group 7"/>
          <p:cNvGrpSpPr/>
          <p:nvPr/>
        </p:nvGrpSpPr>
        <p:grpSpPr>
          <a:xfrm>
            <a:off x="571500" y="2043313"/>
            <a:ext cx="8158113" cy="4142619"/>
            <a:chOff x="457200" y="1981200"/>
            <a:chExt cx="8458200" cy="4295001"/>
          </a:xfrm>
        </p:grpSpPr>
        <p:sp>
          <p:nvSpPr>
            <p:cNvPr id="9" name="Rectangle 8"/>
            <p:cNvSpPr/>
            <p:nvPr/>
          </p:nvSpPr>
          <p:spPr>
            <a:xfrm>
              <a:off x="457200" y="1981200"/>
              <a:ext cx="8458200" cy="4295001"/>
            </a:xfrm>
            <a:prstGeom prst="rect">
              <a:avLst/>
            </a:prstGeom>
            <a:solidFill>
              <a:srgbClr val="EBEFF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1600200" y="2110843"/>
              <a:ext cx="5791200" cy="1775357"/>
            </a:xfrm>
            <a:prstGeom prst="rect">
              <a:avLst/>
            </a:prstGeom>
            <a:noFill/>
            <a:ln w="9525">
              <a:noFill/>
              <a:miter lim="800000"/>
              <a:headEnd/>
              <a:tailEnd/>
            </a:ln>
          </p:spPr>
        </p:pic>
        <p:pic>
          <p:nvPicPr>
            <p:cNvPr id="2050" name="Picture 2"/>
            <p:cNvPicPr>
              <a:picLocks noChangeAspect="1" noChangeArrowheads="1"/>
            </p:cNvPicPr>
            <p:nvPr/>
          </p:nvPicPr>
          <p:blipFill rotWithShape="1">
            <a:blip r:embed="rId4" cstate="print">
              <a:lum bright="2000"/>
            </a:blip>
            <a:srcRect t="2213" r="1423"/>
            <a:stretch/>
          </p:blipFill>
          <p:spPr bwMode="auto">
            <a:xfrm>
              <a:off x="609600" y="4259179"/>
              <a:ext cx="2929489" cy="171521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810000" y="4067962"/>
              <a:ext cx="5029200" cy="2180438"/>
            </a:xfrm>
            <a:prstGeom prst="rect">
              <a:avLst/>
            </a:prstGeom>
            <a:noFill/>
            <a:ln w="9525">
              <a:noFill/>
              <a:miter lim="800000"/>
              <a:headEnd/>
              <a:tailEnd/>
            </a:ln>
          </p:spPr>
        </p:pic>
        <p:sp>
          <p:nvSpPr>
            <p:cNvPr id="4" name="Rectangle 3"/>
            <p:cNvSpPr/>
            <p:nvPr/>
          </p:nvSpPr>
          <p:spPr>
            <a:xfrm>
              <a:off x="1688432" y="2110843"/>
              <a:ext cx="409073" cy="203231"/>
            </a:xfrm>
            <a:prstGeom prst="rect">
              <a:avLst/>
            </a:prstGeom>
            <a:solidFill>
              <a:srgbClr val="EB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69758" y="4259179"/>
              <a:ext cx="200526" cy="184484"/>
            </a:xfrm>
            <a:prstGeom prst="rect">
              <a:avLst/>
            </a:prstGeom>
            <a:solidFill>
              <a:srgbClr val="E7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930316" y="4067962"/>
              <a:ext cx="208547" cy="191217"/>
            </a:xfrm>
            <a:prstGeom prst="rect">
              <a:avLst/>
            </a:prstGeom>
            <a:solidFill>
              <a:srgbClr val="EB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24191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6680200" cy="1943100"/>
          </a:xfrm>
        </p:spPr>
        <p:txBody>
          <a:bodyPr/>
          <a:lstStyle/>
          <a:p>
            <a:r>
              <a:rPr lang="en-US" dirty="0"/>
              <a:t>C1 complements ultrahigh-throughput methods </a:t>
            </a:r>
          </a:p>
        </p:txBody>
      </p:sp>
    </p:spTree>
    <p:custDataLst>
      <p:tags r:id="rId1"/>
    </p:custDataLst>
    <p:extLst>
      <p:ext uri="{BB962C8B-B14F-4D97-AF65-F5344CB8AC3E}">
        <p14:creationId xmlns:p14="http://schemas.microsoft.com/office/powerpoint/2010/main" val="70269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8B0FBE-8E6D-4562-935E-4DDB87B9F2A5}"/>
              </a:ext>
            </a:extLst>
          </p:cNvPr>
          <p:cNvSpPr>
            <a:spLocks noGrp="1"/>
          </p:cNvSpPr>
          <p:nvPr>
            <p:ph type="title"/>
          </p:nvPr>
        </p:nvSpPr>
        <p:spPr/>
        <p:txBody>
          <a:bodyPr/>
          <a:lstStyle/>
          <a:p>
            <a:r>
              <a:rPr lang="en-US" sz="3200"/>
              <a:t>Allocation of reads towards cell number or transcript number</a:t>
            </a:r>
            <a:endParaRPr lang="en-US" sz="3200" dirty="0"/>
          </a:p>
        </p:txBody>
      </p:sp>
      <p:grpSp>
        <p:nvGrpSpPr>
          <p:cNvPr id="212" name="Group 211">
            <a:extLst>
              <a:ext uri="{FF2B5EF4-FFF2-40B4-BE49-F238E27FC236}">
                <a16:creationId xmlns:a16="http://schemas.microsoft.com/office/drawing/2014/main" xmlns="" id="{D5FC6EE0-C408-493E-8279-0BB846F67E79}"/>
              </a:ext>
            </a:extLst>
          </p:cNvPr>
          <p:cNvGrpSpPr/>
          <p:nvPr/>
        </p:nvGrpSpPr>
        <p:grpSpPr>
          <a:xfrm>
            <a:off x="472440" y="1935736"/>
            <a:ext cx="8229600" cy="4177490"/>
            <a:chOff x="0" y="1935736"/>
            <a:chExt cx="8499140" cy="4177490"/>
          </a:xfrm>
        </p:grpSpPr>
        <p:sp>
          <p:nvSpPr>
            <p:cNvPr id="213" name="Rectangle 212">
              <a:extLst>
                <a:ext uri="{FF2B5EF4-FFF2-40B4-BE49-F238E27FC236}">
                  <a16:creationId xmlns:a16="http://schemas.microsoft.com/office/drawing/2014/main" xmlns="" id="{83CF7833-7DE9-4188-B35E-CB83A37F84A0}"/>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214" name="Rectangle 213">
              <a:extLst>
                <a:ext uri="{FF2B5EF4-FFF2-40B4-BE49-F238E27FC236}">
                  <a16:creationId xmlns:a16="http://schemas.microsoft.com/office/drawing/2014/main" xmlns="" id="{CA9F444B-A3BB-4428-A12B-E440821B6F50}"/>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215" name="Straight Connector 214">
              <a:extLst>
                <a:ext uri="{FF2B5EF4-FFF2-40B4-BE49-F238E27FC236}">
                  <a16:creationId xmlns:a16="http://schemas.microsoft.com/office/drawing/2014/main" xmlns="" id="{3E065C8B-7344-437F-80FA-AB69CAD41C04}"/>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xmlns="" id="{2C47FA19-5E64-43E2-92A2-DAC40506D7BF}"/>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217" name="Rectangle 216">
              <a:extLst>
                <a:ext uri="{FF2B5EF4-FFF2-40B4-BE49-F238E27FC236}">
                  <a16:creationId xmlns:a16="http://schemas.microsoft.com/office/drawing/2014/main" xmlns="" id="{25E7F542-4541-4727-8D45-1C0E51ADBC6A}"/>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218" name="Straight Connector 217">
              <a:extLst>
                <a:ext uri="{FF2B5EF4-FFF2-40B4-BE49-F238E27FC236}">
                  <a16:creationId xmlns:a16="http://schemas.microsoft.com/office/drawing/2014/main" xmlns="" id="{A07762AF-9D19-4D2F-923F-DC34867070A3}"/>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xmlns="" id="{409295E3-6751-4070-8CD4-88D335E7BA84}"/>
                </a:ext>
              </a:extLst>
            </p:cNvPr>
            <p:cNvGrpSpPr/>
            <p:nvPr/>
          </p:nvGrpSpPr>
          <p:grpSpPr>
            <a:xfrm>
              <a:off x="1766018" y="2656802"/>
              <a:ext cx="6636640" cy="3248665"/>
              <a:chOff x="1779154" y="2627305"/>
              <a:chExt cx="6636640" cy="3248665"/>
            </a:xfrm>
          </p:grpSpPr>
          <p:cxnSp>
            <p:nvCxnSpPr>
              <p:cNvPr id="221" name="Straight Connector 220">
                <a:extLst>
                  <a:ext uri="{FF2B5EF4-FFF2-40B4-BE49-F238E27FC236}">
                    <a16:creationId xmlns:a16="http://schemas.microsoft.com/office/drawing/2014/main" xmlns="" id="{7520AAD8-575A-4905-8ADD-76EE5435D579}"/>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883BF418-C2AA-4E29-9557-BBE9E6172785}"/>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3BE2300F-C6B5-4636-BD19-124D4206BEC5}"/>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155B4C51-1A8A-4EDB-8621-D0484A9516A1}"/>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38C44316-EE2D-444B-9D81-E91957C868E8}"/>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7F3EE3D8-B218-444B-BDC2-53CE3A6DAC57}"/>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2835463D-9844-40CA-853C-CCEE34DD8C50}"/>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335392CD-6334-4B94-BD50-ED786B669C39}"/>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3F47B1FF-E055-4564-A465-1BB2EBCD1C23}"/>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B8FB5055-307B-4149-9F6D-FE8AB7DD3D37}"/>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D74B7E8C-2C0C-4F44-8BE9-61642EF15449}"/>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E75A650D-E86F-4FD5-81DB-681F2EB8FB5D}"/>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895CC8BD-C18C-4AD8-AB6B-7DF38E7F6784}"/>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C457B733-42B7-48F3-A0B6-8D0EF0B78757}"/>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3C0B05EF-FD5E-4122-BF93-033127B64802}"/>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F810B085-0FA0-4870-9F9B-E8FCFC8A2B16}"/>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43D575A7-0DC9-4D9C-A785-7C06118BC8DC}"/>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1E70C711-B288-4056-855D-0B4EE9F42713}"/>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4C8444D7-43F6-4646-A61B-9E45209428D9}"/>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43FB35A6-B223-4D13-A738-4DE87C3AB913}"/>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1927EA47-B76A-4E64-B478-225154C0C05F}"/>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C06E2512-FA73-4B1B-B53C-6F739D6DDD88}"/>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B4508806-F48A-4EA2-B21E-1EC55722DB13}"/>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0E832F17-48C0-4489-AE1B-38499EBB7806}"/>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7B90DDCF-EBE1-44B1-B8BE-389221BCAC62}"/>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31A88828-6BEE-4AAD-B088-D20F9F84A96A}"/>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00FFD95A-FCAC-41F0-AE18-D19A3C16D927}"/>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C9C13557-27FD-4016-8703-2ABB418F8690}"/>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BFC952A0-2E25-485B-9199-65B30D7B6D35}"/>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52ED3505-CBAB-45D2-86D9-01E8A9E56ADF}"/>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8C7BDF1B-AF38-4942-9CDC-C8FC1DB7811E}"/>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3DFE1B5E-4BC7-4D15-A1A7-335744FF2C23}"/>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6D230F46-8D13-4130-893F-6A4E439CB3C8}"/>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089DC1EB-0535-423F-800B-6C8716178C7A}"/>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18A0318A-3882-41C6-AFD5-FA58A4642653}"/>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9A1AE7CA-6716-4CFC-9EF5-E948D0D92C26}"/>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9B92A536-BDC8-44A3-ACD0-2F2DF1984001}"/>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F1D2D5A9-DF9A-4D46-8ADF-F5103A058148}"/>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E04046F9-8DFE-409B-A4B7-864645C1D93E}"/>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xmlns="" id="{9A0E4D6C-B9FC-4853-8619-0E5EEF58021B}"/>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xmlns="" id="{F6D89913-F1D6-427D-A716-82E75301BB2F}"/>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xmlns="" id="{EC01DE3E-83FB-45E2-9C07-1C48F6B01F7D}"/>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xmlns="" id="{6D7B82D6-A3F1-489B-9577-3ED746030BA6}"/>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xmlns="" id="{78C362E9-16CC-4E49-B8AA-107510E95DCC}"/>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56E2346F-A652-48DE-B05A-A173AC1CF2E5}"/>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53A0683D-827B-454C-84BC-438E5B57E2EA}"/>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xmlns="" id="{A8E653A0-5231-40EF-B6FE-B28C68693772}"/>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xmlns="" id="{FE3841D8-A4CD-4D85-A6F8-15A85EC6A8B7}"/>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xmlns="" id="{19520B65-BB1F-48E6-90E1-5D7454EEB6B3}"/>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xmlns="" id="{69902B23-EF5E-421D-9E91-920162533278}"/>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xmlns="" id="{425C67FA-9F9C-4CAF-93BF-1E1E1E336096}"/>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xmlns="" id="{1A242DF2-D383-47EA-9EC3-BD4F8B569DC3}"/>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7F911107-A494-4250-843F-CB39412AF303}"/>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98B641F6-91A5-442E-80B6-ECFF29D8E1F8}"/>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C8C878BB-2EBF-4A3A-890B-1586E0EAA8D5}"/>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C32BD4E3-7117-4FD7-854A-8F4B6C347D8A}"/>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38F1E527-CE46-40E7-867E-A91814EB3B9B}"/>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0C06961A-8610-4ADE-B99E-04848550B992}"/>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9E0EBAAA-CBBD-4AFF-AB43-6E3A665D5B76}"/>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B86E04B7-645B-4320-B26E-40A728BA753C}"/>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7DE97B26-5743-4BA5-A65D-602019A3E2EF}"/>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38EE6F05-E086-46BD-890A-27A95C3BEDB7}"/>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EE8C64F8-607B-481B-8CBC-9D9373A65660}"/>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5CED01BB-8FBE-4032-AA09-ED0A02246DD7}"/>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5994DB99-5663-4005-9265-7FE930AE8C38}"/>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538F3FC8-D63E-44FF-84C8-95C61826FDE8}"/>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501F6A81-3687-415C-96FC-72BFAB416885}"/>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DBD2973D-C8C8-4F3B-B0BA-55F251C40D29}"/>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39168E84-26EA-443F-B637-3B8128A0D19E}"/>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C86DD291-0531-4124-85AA-8421D54F407E}"/>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B91D5729-B61C-4266-8D07-9804CB4D09A7}"/>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E19D5063-75DB-41F1-9174-4122AE1A5BCA}"/>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4301CCF2-7EA9-4C92-963D-0F3A49350351}"/>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26DFF072-0067-4D06-B5C6-0C9B78D1F686}"/>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131DBA2D-F3A9-4F2C-BF8D-82AB718DB077}"/>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76798C65-9954-4653-8CF7-AEFA57BAEA79}"/>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96629619-C99D-4A0F-ADDB-D6C88EB75EDF}"/>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xmlns="" id="{95115E14-3F48-4D3D-8656-E782896377DD}"/>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xmlns="" id="{96ABCCD8-8C06-45E1-A6DC-5B81CA181DB7}"/>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xmlns="" id="{4FC09730-79C8-4417-9C41-38AC064502F0}"/>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xmlns="" id="{445A45FE-671C-4645-AA6E-1768B5A58C98}"/>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xmlns="" id="{8E78D4CA-395A-4C23-AE54-B3DB44A7848F}"/>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xmlns="" id="{C834F1DB-5494-4599-BD43-658A05C1C504}"/>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xmlns="" id="{08CFA94D-A5E6-4B20-87A0-00539A6DF60F}"/>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A4DCFF8A-6D29-496F-96F2-4D849E66D630}"/>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637E0DB8-AE6D-49B6-BA6C-4B310653E315}"/>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xmlns="" id="{431F0343-E599-44DD-8770-8010D54BA766}"/>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xmlns="" id="{FD4B8EDD-4F6C-4ADE-9686-F59D572E608A}"/>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xmlns="" id="{2642F653-780A-4448-BEAC-D54D331AD296}"/>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xmlns="" id="{1AE12FE6-40EE-461A-99BC-F83044008A9C}"/>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xmlns="" id="{7A2A0544-AB10-4CFA-9CD6-4DA55A7F880C}"/>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xmlns="" id="{ED60407D-03DC-429D-98F9-AFA5289F28EF}"/>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xmlns="" id="{DCB31304-990D-4184-A948-F899D9224B5F}"/>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xmlns="" id="{165B2756-4DF4-4FCA-B671-31DBEBF44F5A}"/>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xmlns="" id="{E29DD742-B44E-443E-A9D4-3E4ABB3AA88C}"/>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xmlns="" id="{4912F532-C4AD-4B8D-AD83-D4C4CF691AE9}"/>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xmlns="" id="{A20DD21B-6B17-487D-8583-B7614CB7849B}"/>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xmlns="" id="{75FBA511-4D0C-4175-87E4-99E42DBA9795}"/>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xmlns="" id="{FC0FB392-9F6A-4E48-AF05-1FFBD909E301}"/>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xmlns="" id="{491A1D2E-B398-46A6-A6A8-34B62EBDE8A3}"/>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xmlns="" id="{F8A6681B-FF21-4C06-9A9E-C787F2BC38B1}"/>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xmlns="" id="{75370E08-4319-45BC-8374-C954E5BB1144}"/>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xmlns="" id="{32F73A3D-A0B1-40F3-9D20-E5F0E49C377A}"/>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xmlns="" id="{23C3CED9-56F4-4257-9081-51AC2A9A12B1}"/>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xmlns="" id="{A93C7169-AC9D-437B-95B6-CB2410C9B7B7}"/>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xmlns="" id="{CEFF1090-B2BF-4D9F-A6B8-DC0987D197A2}"/>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xmlns="" id="{F2FAE772-385C-4180-B3D6-3F56FAB1DDC0}"/>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xmlns="" id="{3CAAD1DC-A9AC-4D68-B314-12462166B35C}"/>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xmlns="" id="{27B658EF-835D-4D7B-85AD-4C21712325E0}"/>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xmlns="" id="{1D1AB2AF-5A32-4B39-8E4F-45625F8A1F8F}"/>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xmlns="" id="{52CACFA4-9992-49B2-9B35-0F6724C00C46}"/>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xmlns="" id="{354C03FF-9698-439E-BF86-DD7D3A431138}"/>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xmlns="" id="{9F8ECD83-88E5-4F4F-8FA6-7D90D29DD125}"/>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xmlns="" id="{DFAE783F-F323-4937-BF88-AAED0C16DD22}"/>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xmlns="" id="{D0D22067-3E3B-4617-AFEE-723071D6CADE}"/>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xmlns="" id="{A6D8B112-CECF-4A89-BA32-5D53A037D49D}"/>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xmlns="" id="{63D7214C-289C-447D-A4E8-CD7D287D91CE}"/>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xmlns="" id="{6EA44F24-78E0-413A-935F-609E63F82DE5}"/>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xmlns="" id="{2BC0A0AE-2F4F-4373-B835-B69861B975BB}"/>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xmlns="" id="{AA65ADB9-87A5-4228-9B4F-102385EF800C}"/>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xmlns="" id="{E466CA8B-F48D-41A5-9469-8139493D29C3}"/>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xmlns="" id="{7B2A92C3-D88F-4435-8839-D02A5EE2225F}"/>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xmlns="" id="{A4F6092A-A7BA-4740-8832-2A641BBB6B9A}"/>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xmlns="" id="{543384E9-F29D-4334-80A6-61B1C8261F51}"/>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xmlns="" id="{06850CA6-CFB5-4907-9EEB-E72A45E85C9B}"/>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xmlns="" id="{96EE0CB9-8A8A-4A56-90E2-079FE88E372E}"/>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xmlns="" id="{217ABE39-ACA3-43F1-A7A8-8BB76F19BCC1}"/>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xmlns="" id="{05E0B08D-97BC-4BF9-A293-C92E0539188D}"/>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xmlns="" id="{EF89876D-05A7-4B5A-B359-4E7C27AB9E58}"/>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xmlns="" id="{F0BF2C19-CD04-4613-97E9-EDB1F5221FB7}"/>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xmlns="" id="{0ECBB7E8-CA7F-43FE-9A27-FBE29E9B21F3}"/>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xmlns="" id="{16C318A4-47B6-40A9-8B68-A80459DD9539}"/>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xmlns="" id="{ECF107DA-FF3F-47E4-AE6B-0C972C960AC9}"/>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xmlns="" id="{6A4BC093-14BE-482A-8DA4-AFDEDDFA702B}"/>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xmlns="" id="{0AFD11E9-E128-495A-904C-DFD605198C8E}"/>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xmlns="" id="{451E8402-87D1-40AA-AFCF-08E73AAB6A69}"/>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xmlns="" id="{C21AB2A7-D8FB-4299-A245-E50D0032F6A5}"/>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xmlns="" id="{010B5492-0B90-4183-9070-D9BD1876C991}"/>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xmlns="" id="{D08E33CB-8CD1-470F-BB10-867931C3706A}"/>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xmlns="" id="{FBDD92A9-5DDC-4E9D-BB93-551778BF52C1}"/>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xmlns="" id="{E908E478-ACFC-46E7-829D-83876E589BDA}"/>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xmlns="" id="{918A6104-10AF-4FFE-BF75-1980B9376807}"/>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xmlns="" id="{C176C356-8C5B-40B4-BAC2-614D8DD06A56}"/>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xmlns="" id="{BA4C6340-214C-4629-B94E-20F6B8721E61}"/>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xmlns="" id="{77FEF0EE-03D4-458E-8889-5935E92D5A35}"/>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xmlns="" id="{560B122B-80BE-4472-A4A6-867086943649}"/>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xmlns="" id="{4D653F3C-79CE-4C26-B881-1A1F1E75B764}"/>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xmlns="" id="{E7A3E554-F150-4C3E-8799-3882C2A0D849}"/>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xmlns="" id="{25504835-A125-44EC-8D2A-07EA2466FE1A}"/>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xmlns="" id="{5167FAA3-4A49-4956-8B06-34D362A9CE2D}"/>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xmlns="" id="{4B5D4703-01DD-4BDA-ADF0-A6F1A14B865C}"/>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xmlns="" id="{201AC229-0A43-4BA6-92BC-3DFCAC4C460F}"/>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xmlns="" id="{05127145-F744-4CBD-878A-30F56D7DB2F7}"/>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xmlns="" id="{08A2D079-7B04-4221-817E-E73140083AAB}"/>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xmlns="" id="{29F5C881-262C-4A53-9D73-5FB912F289A9}"/>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xmlns="" id="{E111F1E7-0C30-4080-AC3F-B54D2332BF32}"/>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xmlns="" id="{E344810E-EE7E-4D20-A955-0C68E304FB5E}"/>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xmlns="" id="{093B7DE9-9114-4731-8F96-FF0FF1DE5FA1}"/>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xmlns="" id="{3ADF1A36-85D2-4AAC-9D31-F0CE6DD7F62B}"/>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xmlns="" id="{55B8CA82-4DEC-4057-9FF6-735A7DF52846}"/>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xmlns="" id="{F4C49FDA-4C35-4A93-98FD-1C5D57494D63}"/>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xmlns="" id="{CA40CBEB-7B77-4870-BDB5-BE06B6634DAC}"/>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xmlns="" id="{319AA7B2-6C04-4C1D-B5C0-730E13879E07}"/>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xmlns="" id="{EF421C6E-48B5-46B5-A69A-DFC63EC84187}"/>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xmlns="" id="{2CDAC700-EF85-436C-96E9-56D3560C6FBA}"/>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xmlns="" id="{ADCD7BB7-8A38-4F4E-8CAB-6032B708DC33}"/>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xmlns="" id="{3CFF7E6E-46E4-46BE-AAA1-2F7C85955C86}"/>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xmlns="" id="{DAA58ECA-BF38-4B4B-A49B-0E171C3FC109}"/>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xmlns="" id="{DDD1DB27-C628-4C88-8FE5-E351D8BB10B5}"/>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xmlns="" id="{E27D49EE-76B9-4682-9433-C4E35CB29D51}"/>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xmlns="" id="{DA288752-748F-4584-A5A3-A8D517261F7D}"/>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xmlns="" id="{26E6CE09-2E7A-4D25-8C5D-3D8A18071941}"/>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xmlns="" id="{11AD1DBC-23D4-4838-8532-7E19B8041C97}"/>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xmlns="" id="{37B2134F-48F9-49E9-9B61-26C8C9C30E42}"/>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xmlns="" id="{58E8DB1D-4E6C-4574-89A9-7961EE6A8825}"/>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xmlns="" id="{A676AEC7-97C2-40FB-B139-D179B30FDE44}"/>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xmlns="" id="{7254B463-80CA-45D9-86DF-D072FE325EB3}"/>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xmlns="" id="{05FDCB27-F593-42DB-AA79-6A4AED08BAA1}"/>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xmlns="" id="{BD282FC1-980A-43F6-81A6-EAE6A3DF4F2A}"/>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xmlns="" id="{6952AF2C-0B7A-4B08-810B-C1418639FE68}"/>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xmlns="" id="{02399A66-1496-46DF-80FA-57C4F4617864}"/>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xmlns="" id="{BB77866B-68A5-4FF5-A804-BE01E118A2E1}"/>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xmlns="" id="{ABDB0544-8782-4837-8AB5-862901C1BA2D}"/>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xmlns="" id="{04AAC130-DD44-47E9-BCA7-E6A4DA5C5FD4}"/>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xmlns="" id="{661CDF1D-3590-4E6A-B534-0321E5AEF615}"/>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xmlns="" id="{116642DD-16AC-472D-A32B-2D7C8090AB42}"/>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xmlns="" id="{F33D408F-038F-4E5F-912A-EDCF6A69256A}"/>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xmlns="" id="{86DC6CCC-A940-4DAF-9C6B-1484E8C38ABD}"/>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xmlns="" id="{2B053D1C-E857-4DC8-9C33-7592DE9161C6}"/>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xmlns="" id="{6B5DAC11-4C71-47F6-8116-EC665E538163}"/>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xmlns="" id="{E9FCF337-8B9F-4994-A72C-6F0D07725EC3}"/>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xmlns="" id="{0DD12E72-08F1-4647-97D0-1A4AC5A58B9A}"/>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xmlns="" id="{0F69B8C0-692B-45B9-8B24-3A29A5BC9FE7}"/>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xmlns="" id="{BE8C98FD-1F4D-4B85-9397-09A75D18A965}"/>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xmlns="" id="{17221BC4-A79E-4BBE-94D2-1275F601F475}"/>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xmlns="" id="{7A891C17-1847-43FD-9133-E6FFCB1FAB2C}"/>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xmlns="" id="{EB72F1D5-6B1A-47AE-B828-AA19F413A6FE}"/>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xmlns="" id="{D9558DCA-AC1F-4950-8B36-0685D2FDBFC1}"/>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5791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luidigm2016">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luidigm-20160726">
      <a:majorFont>
        <a:latin typeface="Montserrat"/>
        <a:ea typeface=""/>
        <a:cs typeface=""/>
      </a:majorFont>
      <a:minorFont>
        <a:latin typeface="Proxima Nova"/>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nchor="t">
        <a:noAutofit/>
      </a:bodyPr>
      <a:lstStyle>
        <a:defPPr>
          <a:defRPr sz="2000" dirty="0" smtClean="0"/>
        </a:defPPr>
      </a:lstStyle>
    </a:txDef>
  </a:objectDefaults>
  <a:extraClrSchemeLst/>
</a:theme>
</file>

<file path=ppt/theme/theme2.xml><?xml version="1.0" encoding="utf-8"?>
<a:theme xmlns:a="http://schemas.openxmlformats.org/drawingml/2006/main" name="Fluidigm_Jan2017">
  <a:themeElements>
    <a:clrScheme name="Fluidigm2016">
      <a:dk1>
        <a:sysClr val="windowText" lastClr="000000"/>
      </a:dk1>
      <a:lt1>
        <a:sysClr val="window" lastClr="FFFFFF"/>
      </a:lt1>
      <a:dk2>
        <a:srgbClr val="808080"/>
      </a:dk2>
      <a:lt2>
        <a:srgbClr val="C0C0C0"/>
      </a:lt2>
      <a:accent1>
        <a:srgbClr val="530080"/>
      </a:accent1>
      <a:accent2>
        <a:srgbClr val="9D0081"/>
      </a:accent2>
      <a:accent3>
        <a:srgbClr val="E60082"/>
      </a:accent3>
      <a:accent4>
        <a:srgbClr val="FFAA00"/>
      </a:accent4>
      <a:accent5>
        <a:srgbClr val="97D700"/>
      </a:accent5>
      <a:accent6>
        <a:srgbClr val="00BFBF"/>
      </a:accent6>
      <a:hlink>
        <a:srgbClr val="530080"/>
      </a:hlink>
      <a:folHlink>
        <a:srgbClr val="808080"/>
      </a:folHlink>
    </a:clrScheme>
    <a:fontScheme name="Fluidigm-20160726">
      <a:majorFont>
        <a:latin typeface="Montserrat"/>
        <a:ea typeface=""/>
        <a:cs typeface=""/>
      </a:majorFont>
      <a:minorFont>
        <a:latin typeface="Proxima Nova"/>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ctr">
          <a:defRPr sz="1600" u="sng" dirty="0" smtClean="0">
            <a:solidFill>
              <a:srgbClr val="000000"/>
            </a:solidFill>
          </a:defRPr>
        </a:defPPr>
      </a:lstStyle>
    </a:spDef>
    <a:txDef>
      <a:spPr/>
      <a:bodyPr vert="horz" wrap="square" lIns="91440" tIns="45720" rIns="91440" bIns="45720" rtlCol="0" anchor="t">
        <a:noAutofit/>
      </a:bodyPr>
      <a:lstStyle>
        <a:defPPr>
          <a:defRPr sz="2000" dirty="0" smtClean="0"/>
        </a:defPPr>
      </a:lstStyle>
    </a:txDef>
  </a:objectDefaults>
  <a:extraClrSchemeLst/>
  <a:extLst>
    <a:ext uri="{05A4C25C-085E-4340-85A3-A5531E510DB2}">
      <thm15:themeFamily xmlns:thm15="http://schemas.microsoft.com/office/thememl/2012/main" xmlns="" name="Fluidigm_Jan2017" id="{BB9F1FEB-745B-874E-B7E7-8E749D890157}" vid="{B65FBBE7-E2DC-3347-B258-23DBF95A8F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852BD2BF5AEB44BA4B5E24225F4F0D" ma:contentTypeVersion="8" ma:contentTypeDescription="Create a new document." ma:contentTypeScope="" ma:versionID="0ec5db070a585601f2196db6f928853f">
  <xsd:schema xmlns:xsd="http://www.w3.org/2001/XMLSchema" xmlns:xs="http://www.w3.org/2001/XMLSchema" xmlns:p="http://schemas.microsoft.com/office/2006/metadata/properties" xmlns:ns2="d8db24ed-e1fa-4b78-9b2f-2a225ae79d1f" xmlns:ns3="191c25e2-e70a-4be5-a694-80fcd09125bf" targetNamespace="http://schemas.microsoft.com/office/2006/metadata/properties" ma:root="true" ma:fieldsID="2565e790b20c7cfe48695b8242e901e4" ns2:_="" ns3:_="">
    <xsd:import namespace="d8db24ed-e1fa-4b78-9b2f-2a225ae79d1f"/>
    <xsd:import namespace="191c25e2-e70a-4be5-a694-80fcd09125bf"/>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DateTake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db24ed-e1fa-4b78-9b2f-2a225ae79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1c25e2-e70a-4be5-a694-80fcd09125b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91c25e2-e70a-4be5-a694-80fcd09125bf">
      <UserInfo>
        <DisplayName>Pete Betzelos</DisplayName>
        <AccountId>24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9E7DC-A781-434E-8E37-9B9D2B4D1F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db24ed-e1fa-4b78-9b2f-2a225ae79d1f"/>
    <ds:schemaRef ds:uri="191c25e2-e70a-4be5-a694-80fcd0912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6FF164-C0EB-4BF0-90AB-D8E613D05F9B}">
  <ds:schemaRefs>
    <ds:schemaRef ds:uri="http://purl.org/dc/elements/1.1/"/>
    <ds:schemaRef ds:uri="http://schemas.microsoft.com/office/2006/metadata/properties"/>
    <ds:schemaRef ds:uri="http://purl.org/dc/terms/"/>
    <ds:schemaRef ds:uri="191c25e2-e70a-4be5-a694-80fcd09125bf"/>
    <ds:schemaRef ds:uri="d8db24ed-e1fa-4b78-9b2f-2a225ae79d1f"/>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4E4AAC5-4FA2-4A76-A424-6C852F671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4742</TotalTime>
  <Words>2892</Words>
  <Application>Microsoft Macintosh PowerPoint</Application>
  <PresentationFormat>On-screen Show (4:3)</PresentationFormat>
  <Paragraphs>450</Paragraphs>
  <Slides>45</Slides>
  <Notes>19</Notes>
  <HiddenSlides>0</HiddenSlides>
  <MMClips>1</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Fluidigm2016</vt:lpstr>
      <vt:lpstr>Fluidigm_Jan2017</vt:lpstr>
      <vt:lpstr>Single-Cell Stranded Total RNA Sequencing</vt:lpstr>
      <vt:lpstr>Agenda</vt:lpstr>
      <vt:lpstr>Technology overview </vt:lpstr>
      <vt:lpstr>Microfluidics To capture, verify, perturb, and process individual cells</vt:lpstr>
      <vt:lpstr>Microfluidics for single-cell genomics C1 system with integrated fluidic circuits (IFCs)</vt:lpstr>
      <vt:lpstr>Creating a cell atlas Single-cell genomic technology is required </vt:lpstr>
      <vt:lpstr>C1 microfluidics Deep sensitive profiling of cells in multiple modes</vt:lpstr>
      <vt:lpstr>C1 complements ultrahigh-throughput methods </vt:lpstr>
      <vt:lpstr>Allocation of reads towards cell number or transcript number</vt:lpstr>
      <vt:lpstr>Ultrahigh-throughput methods cover many cells with low-depth sequencing</vt:lpstr>
      <vt:lpstr>C1 provides deep full-length  mRNA sequencing </vt:lpstr>
      <vt:lpstr>C1 methods exhibit the highest sensitivity, even when accounting for read depth</vt:lpstr>
      <vt:lpstr>Uncover molecular pathways with C1 Developmental biology</vt:lpstr>
      <vt:lpstr>Understand cellular diversity with ultrahigh-throughput methods</vt:lpstr>
      <vt:lpstr>Deeper profiling with C1 to uncover molecular pathways</vt:lpstr>
      <vt:lpstr>Comprehensive single-cell transcriptome analysis</vt:lpstr>
      <vt:lpstr>C1 applications including Total RNA-Seq</vt:lpstr>
      <vt:lpstr>Architecture of the C1 IFC  Allows chemistry flexibility</vt:lpstr>
      <vt:lpstr>C1 offers prospects with more 30 ready-to-use applications via Script Hub™</vt:lpstr>
      <vt:lpstr>Current scRNA-seq methods target only polyadenylated RNAs with oligo-dT-based capture</vt:lpstr>
      <vt:lpstr>Types of nonpoly(A) RNA</vt:lpstr>
      <vt:lpstr>ncRNA biotypes </vt:lpstr>
      <vt:lpstr>Stranded libraries improve accuracy</vt:lpstr>
      <vt:lpstr>Adapting Stranded Total RNA Seq for C1</vt:lpstr>
      <vt:lpstr>Stranded Total RNA-Seq workflow </vt:lpstr>
      <vt:lpstr>Benefits Workflow and cost</vt:lpstr>
      <vt:lpstr>Total RNA-Seq performance</vt:lpstr>
      <vt:lpstr>Development objectives </vt:lpstr>
      <vt:lpstr>Experimental design</vt:lpstr>
      <vt:lpstr>Bioinformatic analysis workflow</vt:lpstr>
      <vt:lpstr>Processing live cells Only cells with &gt;20,000 mapped reads received secondary analysis </vt:lpstr>
      <vt:lpstr>Total RNA-Seq shows similar or better transcript coverage than SMART-Seq v4</vt:lpstr>
      <vt:lpstr>Total RNA-Seq  Shows higher gene detection with increasing mapped reads</vt:lpstr>
      <vt:lpstr>Total RNA-Seq  Detects most of the same genes that SMART-Seq v4 detects</vt:lpstr>
      <vt:lpstr>Method comparison in detection of coding and noncoding genes</vt:lpstr>
      <vt:lpstr>Total RNA-Seq  Shows gene expression similar to or more consistent than SSv4 </vt:lpstr>
      <vt:lpstr>Total RNA-Seq  Shows greater resolution when visualized by PCA</vt:lpstr>
      <vt:lpstr>Total RNA-Seq  Exhibits a greater detection of noncoding RNA</vt:lpstr>
      <vt:lpstr>Total RNA Seq  Detects more non poly(A) histone genes than SMART-Seq v4 </vt:lpstr>
      <vt:lpstr>Total RNA Seq  Detects more nonpoly(A), Neat1 isoforms than SMART-Seq v4</vt:lpstr>
      <vt:lpstr>Conclusion</vt:lpstr>
      <vt:lpstr>Total RNA-Seq methods can detect full-length nonpoly(A) isoforms</vt:lpstr>
      <vt:lpstr>Methods for ncRNA and nonpoly(A) RNA produced with C1</vt:lpstr>
      <vt:lpstr>Total RNA Seq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Fluidigm Master Template</dc:title>
  <dc:creator>Gina Palmer</dc:creator>
  <cp:lastModifiedBy>Ben Lacar</cp:lastModifiedBy>
  <cp:revision>150</cp:revision>
  <dcterms:modified xsi:type="dcterms:W3CDTF">2019-07-13T18:01:43Z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0x01010083852BD2BF5AEB44BA4B5E24225F4F0D</vt:lpwstr>
  </property>
  <property fmtid="{D5CDD505-2E9C-101B-9397-08002B2CF9AE}" pid="3" name="ArticulateGUID">
    <vt:lpwstr>A627D715-7A61-4026-B7D0-6F7CBB33B39D</vt:lpwstr>
  </property>
  <property fmtid="{D5CDD505-2E9C-101B-9397-08002B2CF9AE}" pid="4" name="ArticulatePath">
    <vt:lpwstr>Single-Cell Genomics Applications and TRS for PC</vt:lpwstr>
  </property>
</Properties>
</file>